
<file path=[Content_Types].xml><?xml version="1.0" encoding="utf-8"?>
<Types xmlns="http://schemas.openxmlformats.org/package/2006/content-types">
  <Default ContentType="image/jpeg" Extension="jpg"/>
  <Default ContentType="application/vnd.openxmlformats-officedocument.vmlDrawing" Extension="vml"/>
  <Default ContentType="application/x-fontdata" Extension="fntdata"/>
  <Default ContentType="image/gif" Extension="gif"/>
  <Default ContentType="application/vnd.openxmlformats-officedocument.oleObject" Extension="bin"/>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61.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oleObject" PartName="/ppt/embeddings/oleObject1.bin"/>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Lst>
  <p:sldSz cy="10287000" cx="18288000"/>
  <p:notesSz cx="6858000" cy="9144000"/>
  <p:embeddedFontLst>
    <p:embeddedFont>
      <p:font typeface="Ubuntu"/>
      <p:regular r:id="rId71"/>
      <p:bold r:id="rId72"/>
      <p:italic r:id="rId73"/>
      <p:boldItalic r:id="rId74"/>
    </p:embeddedFont>
    <p:embeddedFont>
      <p:font typeface="Inter"/>
      <p:regular r:id="rId75"/>
      <p:bold r:id="rId76"/>
      <p:italic r:id="rId77"/>
      <p:boldItalic r:id="rId78"/>
    </p:embeddedFont>
    <p:embeddedFont>
      <p:font typeface="Helvetica Neue"/>
      <p:regular r:id="rId79"/>
      <p:bold r:id="rId80"/>
      <p:italic r:id="rId81"/>
      <p:boldItalic r:id="rId82"/>
    </p:embeddedFont>
    <p:embeddedFont>
      <p:font typeface="Bricolage Grotesque"/>
      <p:regular r:id="rId83"/>
      <p:bold r:id="rId8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GoogleSlidesCustomDataVersion2">
      <go:slidesCustomData xmlns:go="http://customooxmlschemas.google.com/" r:id="rId85" roundtripDataSignature="AMtx7mgTKWun6/kGF5Nb0uSItBelU8TA/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84" Type="http://schemas.openxmlformats.org/officeDocument/2006/relationships/font" Target="fonts/BricolageGrotesque-bold.fntdata"/><Relationship Id="rId83" Type="http://schemas.openxmlformats.org/officeDocument/2006/relationships/font" Target="fonts/BricolageGrotesque-regular.fntdata"/><Relationship Id="rId42" Type="http://schemas.openxmlformats.org/officeDocument/2006/relationships/slide" Target="slides/slide37.xml"/><Relationship Id="rId41" Type="http://schemas.openxmlformats.org/officeDocument/2006/relationships/slide" Target="slides/slide36.xml"/><Relationship Id="rId85" Type="http://customschemas.google.com/relationships/presentationmetadata" Target="metadata"/><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80" Type="http://schemas.openxmlformats.org/officeDocument/2006/relationships/font" Target="fonts/HelveticaNeue-bold.fntdata"/><Relationship Id="rId82" Type="http://schemas.openxmlformats.org/officeDocument/2006/relationships/font" Target="fonts/HelveticaNeue-boldItalic.fntdata"/><Relationship Id="rId81" Type="http://schemas.openxmlformats.org/officeDocument/2006/relationships/font" Target="fonts/HelveticaNeue-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73" Type="http://schemas.openxmlformats.org/officeDocument/2006/relationships/font" Target="fonts/Ubuntu-italic.fntdata"/><Relationship Id="rId72" Type="http://schemas.openxmlformats.org/officeDocument/2006/relationships/font" Target="fonts/Ubuntu-bold.fntdata"/><Relationship Id="rId31" Type="http://schemas.openxmlformats.org/officeDocument/2006/relationships/slide" Target="slides/slide26.xml"/><Relationship Id="rId75" Type="http://schemas.openxmlformats.org/officeDocument/2006/relationships/font" Target="fonts/Inter-regular.fntdata"/><Relationship Id="rId30" Type="http://schemas.openxmlformats.org/officeDocument/2006/relationships/slide" Target="slides/slide25.xml"/><Relationship Id="rId74" Type="http://schemas.openxmlformats.org/officeDocument/2006/relationships/font" Target="fonts/Ubuntu-boldItalic.fntdata"/><Relationship Id="rId33" Type="http://schemas.openxmlformats.org/officeDocument/2006/relationships/slide" Target="slides/slide28.xml"/><Relationship Id="rId77" Type="http://schemas.openxmlformats.org/officeDocument/2006/relationships/font" Target="fonts/Inter-italic.fntdata"/><Relationship Id="rId32" Type="http://schemas.openxmlformats.org/officeDocument/2006/relationships/slide" Target="slides/slide27.xml"/><Relationship Id="rId76" Type="http://schemas.openxmlformats.org/officeDocument/2006/relationships/font" Target="fonts/Inter-bold.fntdata"/><Relationship Id="rId35" Type="http://schemas.openxmlformats.org/officeDocument/2006/relationships/slide" Target="slides/slide30.xml"/><Relationship Id="rId79" Type="http://schemas.openxmlformats.org/officeDocument/2006/relationships/font" Target="fonts/HelveticaNeue-regular.fntdata"/><Relationship Id="rId34" Type="http://schemas.openxmlformats.org/officeDocument/2006/relationships/slide" Target="slides/slide29.xml"/><Relationship Id="rId78" Type="http://schemas.openxmlformats.org/officeDocument/2006/relationships/font" Target="fonts/Inter-boldItalic.fntdata"/><Relationship Id="rId71" Type="http://schemas.openxmlformats.org/officeDocument/2006/relationships/font" Target="fonts/Ubuntu-regular.fntdata"/><Relationship Id="rId70" Type="http://schemas.openxmlformats.org/officeDocument/2006/relationships/slide" Target="slides/slide65.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62" Type="http://schemas.openxmlformats.org/officeDocument/2006/relationships/slide" Target="slides/slide57.xml"/><Relationship Id="rId61" Type="http://schemas.openxmlformats.org/officeDocument/2006/relationships/slide" Target="slides/slide56.xml"/><Relationship Id="rId20" Type="http://schemas.openxmlformats.org/officeDocument/2006/relationships/slide" Target="slides/slide15.xml"/><Relationship Id="rId64" Type="http://schemas.openxmlformats.org/officeDocument/2006/relationships/slide" Target="slides/slide59.xml"/><Relationship Id="rId63" Type="http://schemas.openxmlformats.org/officeDocument/2006/relationships/slide" Target="slides/slide58.xml"/><Relationship Id="rId22" Type="http://schemas.openxmlformats.org/officeDocument/2006/relationships/slide" Target="slides/slide17.xml"/><Relationship Id="rId66" Type="http://schemas.openxmlformats.org/officeDocument/2006/relationships/slide" Target="slides/slide61.xml"/><Relationship Id="rId21" Type="http://schemas.openxmlformats.org/officeDocument/2006/relationships/slide" Target="slides/slide16.xml"/><Relationship Id="rId65" Type="http://schemas.openxmlformats.org/officeDocument/2006/relationships/slide" Target="slides/slide60.xml"/><Relationship Id="rId24" Type="http://schemas.openxmlformats.org/officeDocument/2006/relationships/slide" Target="slides/slide19.xml"/><Relationship Id="rId68" Type="http://schemas.openxmlformats.org/officeDocument/2006/relationships/slide" Target="slides/slide63.xml"/><Relationship Id="rId23" Type="http://schemas.openxmlformats.org/officeDocument/2006/relationships/slide" Target="slides/slide18.xml"/><Relationship Id="rId67" Type="http://schemas.openxmlformats.org/officeDocument/2006/relationships/slide" Target="slides/slide62.xml"/><Relationship Id="rId60" Type="http://schemas.openxmlformats.org/officeDocument/2006/relationships/slide" Target="slides/slide55.xml"/><Relationship Id="rId26" Type="http://schemas.openxmlformats.org/officeDocument/2006/relationships/slide" Target="slides/slide21.xml"/><Relationship Id="rId25" Type="http://schemas.openxmlformats.org/officeDocument/2006/relationships/slide" Target="slides/slide20.xml"/><Relationship Id="rId69" Type="http://schemas.openxmlformats.org/officeDocument/2006/relationships/slide" Target="slides/slide64.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11" Type="http://schemas.openxmlformats.org/officeDocument/2006/relationships/slide" Target="slides/slide6.xml"/><Relationship Id="rId55" Type="http://schemas.openxmlformats.org/officeDocument/2006/relationships/slide" Target="slides/slide50.xml"/><Relationship Id="rId10" Type="http://schemas.openxmlformats.org/officeDocument/2006/relationships/slide" Target="slides/slide5.xml"/><Relationship Id="rId54" Type="http://schemas.openxmlformats.org/officeDocument/2006/relationships/slide" Target="slides/slide49.xml"/><Relationship Id="rId13" Type="http://schemas.openxmlformats.org/officeDocument/2006/relationships/slide" Target="slides/slide8.xml"/><Relationship Id="rId57" Type="http://schemas.openxmlformats.org/officeDocument/2006/relationships/slide" Target="slides/slide52.xml"/><Relationship Id="rId12" Type="http://schemas.openxmlformats.org/officeDocument/2006/relationships/slide" Target="slides/slide7.xml"/><Relationship Id="rId56" Type="http://schemas.openxmlformats.org/officeDocument/2006/relationships/slide" Target="slides/slide51.xml"/><Relationship Id="rId15" Type="http://schemas.openxmlformats.org/officeDocument/2006/relationships/slide" Target="slides/slide10.xml"/><Relationship Id="rId59" Type="http://schemas.openxmlformats.org/officeDocument/2006/relationships/slide" Target="slides/slide54.xml"/><Relationship Id="rId14" Type="http://schemas.openxmlformats.org/officeDocument/2006/relationships/slide" Target="slides/slide9.xml"/><Relationship Id="rId58" Type="http://schemas.openxmlformats.org/officeDocument/2006/relationships/slide" Target="slides/slide53.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0.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3" name="Google Shape;103;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p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74" name="Google Shape;274;p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2" name="Shape 292"/>
        <p:cNvGrpSpPr/>
        <p:nvPr/>
      </p:nvGrpSpPr>
      <p:grpSpPr>
        <a:xfrm>
          <a:off x="0" y="0"/>
          <a:ext cx="0" cy="0"/>
          <a:chOff x="0" y="0"/>
          <a:chExt cx="0" cy="0"/>
        </a:xfrm>
      </p:grpSpPr>
      <p:sp>
        <p:nvSpPr>
          <p:cNvPr id="293" name="Google Shape;293;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4" name="Google Shape;294;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rmAutofit/>
          </a:bodyPr>
          <a:lstStyle/>
          <a:p>
            <a:pPr indent="0" lvl="0" marL="228600" rtl="0" algn="l">
              <a:lnSpc>
                <a:spcPct val="60000"/>
              </a:lnSpc>
              <a:spcBef>
                <a:spcPts val="0"/>
              </a:spcBef>
              <a:spcAft>
                <a:spcPts val="0"/>
              </a:spcAft>
              <a:buSzPts val="1100"/>
              <a:buNone/>
            </a:pPr>
            <a:r>
              <a:t/>
            </a:r>
            <a:endParaRPr sz="559"/>
          </a:p>
        </p:txBody>
      </p:sp>
      <p:sp>
        <p:nvSpPr>
          <p:cNvPr id="295" name="Google Shape;295;p3:notes"/>
          <p:cNvSpPr txBox="1"/>
          <p:nvPr>
            <p:ph idx="3" type="hdr"/>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p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0" name="Google Shape;310;p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
        <p:nvSpPr>
          <p:cNvPr id="311" name="Google Shape;311;p34: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p3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8" name="Google Shape;318;p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
        <p:nvSpPr>
          <p:cNvPr id="319" name="Google Shape;319;p35: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8" name="Shape 338"/>
        <p:cNvGrpSpPr/>
        <p:nvPr/>
      </p:nvGrpSpPr>
      <p:grpSpPr>
        <a:xfrm>
          <a:off x="0" y="0"/>
          <a:ext cx="0" cy="0"/>
          <a:chOff x="0" y="0"/>
          <a:chExt cx="0" cy="0"/>
        </a:xfrm>
      </p:grpSpPr>
      <p:sp>
        <p:nvSpPr>
          <p:cNvPr id="339" name="Google Shape;339;p3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40" name="Google Shape;340;p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
        <p:nvSpPr>
          <p:cNvPr id="341" name="Google Shape;341;p36: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8" name="Shape 348"/>
        <p:cNvGrpSpPr/>
        <p:nvPr/>
      </p:nvGrpSpPr>
      <p:grpSpPr>
        <a:xfrm>
          <a:off x="0" y="0"/>
          <a:ext cx="0" cy="0"/>
          <a:chOff x="0" y="0"/>
          <a:chExt cx="0" cy="0"/>
        </a:xfrm>
      </p:grpSpPr>
      <p:sp>
        <p:nvSpPr>
          <p:cNvPr id="349" name="Google Shape;349;p3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50" name="Google Shape;350;p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5" name="Shape 365"/>
        <p:cNvGrpSpPr/>
        <p:nvPr/>
      </p:nvGrpSpPr>
      <p:grpSpPr>
        <a:xfrm>
          <a:off x="0" y="0"/>
          <a:ext cx="0" cy="0"/>
          <a:chOff x="0" y="0"/>
          <a:chExt cx="0" cy="0"/>
        </a:xfrm>
      </p:grpSpPr>
      <p:sp>
        <p:nvSpPr>
          <p:cNvPr id="366" name="Google Shape;366;p3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7" name="Google Shape;367;p3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2" name="Shape 382"/>
        <p:cNvGrpSpPr/>
        <p:nvPr/>
      </p:nvGrpSpPr>
      <p:grpSpPr>
        <a:xfrm>
          <a:off x="0" y="0"/>
          <a:ext cx="0" cy="0"/>
          <a:chOff x="0" y="0"/>
          <a:chExt cx="0" cy="0"/>
        </a:xfrm>
      </p:grpSpPr>
      <p:sp>
        <p:nvSpPr>
          <p:cNvPr id="383" name="Google Shape;383;p3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84" name="Google Shape;384;p3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9" name="Shape 399"/>
        <p:cNvGrpSpPr/>
        <p:nvPr/>
      </p:nvGrpSpPr>
      <p:grpSpPr>
        <a:xfrm>
          <a:off x="0" y="0"/>
          <a:ext cx="0" cy="0"/>
          <a:chOff x="0" y="0"/>
          <a:chExt cx="0" cy="0"/>
        </a:xfrm>
      </p:grpSpPr>
      <p:sp>
        <p:nvSpPr>
          <p:cNvPr id="400" name="Google Shape;400;p4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01" name="Google Shape;401;p4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8" name="Shape 418"/>
        <p:cNvGrpSpPr/>
        <p:nvPr/>
      </p:nvGrpSpPr>
      <p:grpSpPr>
        <a:xfrm>
          <a:off x="0" y="0"/>
          <a:ext cx="0" cy="0"/>
          <a:chOff x="0" y="0"/>
          <a:chExt cx="0" cy="0"/>
        </a:xfrm>
      </p:grpSpPr>
      <p:sp>
        <p:nvSpPr>
          <p:cNvPr id="419" name="Google Shape;419;p4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20" name="Google Shape;420;p4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6" name="Google Shape;126;p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4" name="Shape 434"/>
        <p:cNvGrpSpPr/>
        <p:nvPr/>
      </p:nvGrpSpPr>
      <p:grpSpPr>
        <a:xfrm>
          <a:off x="0" y="0"/>
          <a:ext cx="0" cy="0"/>
          <a:chOff x="0" y="0"/>
          <a:chExt cx="0" cy="0"/>
        </a:xfrm>
      </p:grpSpPr>
      <p:sp>
        <p:nvSpPr>
          <p:cNvPr id="435" name="Google Shape;435;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36" name="Google Shape;436;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
        <p:nvSpPr>
          <p:cNvPr id="437" name="Google Shape;437;p5:notes"/>
          <p:cNvSpPr txBox="1"/>
          <p:nvPr>
            <p:ph idx="3" type="hdr"/>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0" name="Shape 460"/>
        <p:cNvGrpSpPr/>
        <p:nvPr/>
      </p:nvGrpSpPr>
      <p:grpSpPr>
        <a:xfrm>
          <a:off x="0" y="0"/>
          <a:ext cx="0" cy="0"/>
          <a:chOff x="0" y="0"/>
          <a:chExt cx="0" cy="0"/>
        </a:xfrm>
      </p:grpSpPr>
      <p:sp>
        <p:nvSpPr>
          <p:cNvPr id="461" name="Google Shape;461;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62" name="Google Shape;462;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
        <p:nvSpPr>
          <p:cNvPr id="463" name="Google Shape;463;p6:notes"/>
          <p:cNvSpPr txBox="1"/>
          <p:nvPr>
            <p:ph idx="3" type="hdr"/>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6" name="Shape 486"/>
        <p:cNvGrpSpPr/>
        <p:nvPr/>
      </p:nvGrpSpPr>
      <p:grpSpPr>
        <a:xfrm>
          <a:off x="0" y="0"/>
          <a:ext cx="0" cy="0"/>
          <a:chOff x="0" y="0"/>
          <a:chExt cx="0" cy="0"/>
        </a:xfrm>
      </p:grpSpPr>
      <p:sp>
        <p:nvSpPr>
          <p:cNvPr id="487" name="Google Shape;487;p4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88" name="Google Shape;488;p4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3" name="Shape 503"/>
        <p:cNvGrpSpPr/>
        <p:nvPr/>
      </p:nvGrpSpPr>
      <p:grpSpPr>
        <a:xfrm>
          <a:off x="0" y="0"/>
          <a:ext cx="0" cy="0"/>
          <a:chOff x="0" y="0"/>
          <a:chExt cx="0" cy="0"/>
        </a:xfrm>
      </p:grpSpPr>
      <p:sp>
        <p:nvSpPr>
          <p:cNvPr id="504" name="Google Shape;504;p4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05" name="Google Shape;505;p4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0" name="Shape 520"/>
        <p:cNvGrpSpPr/>
        <p:nvPr/>
      </p:nvGrpSpPr>
      <p:grpSpPr>
        <a:xfrm>
          <a:off x="0" y="0"/>
          <a:ext cx="0" cy="0"/>
          <a:chOff x="0" y="0"/>
          <a:chExt cx="0" cy="0"/>
        </a:xfrm>
      </p:grpSpPr>
      <p:sp>
        <p:nvSpPr>
          <p:cNvPr id="521" name="Google Shape;521;p4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22" name="Google Shape;522;p4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6" name="Shape 536"/>
        <p:cNvGrpSpPr/>
        <p:nvPr/>
      </p:nvGrpSpPr>
      <p:grpSpPr>
        <a:xfrm>
          <a:off x="0" y="0"/>
          <a:ext cx="0" cy="0"/>
          <a:chOff x="0" y="0"/>
          <a:chExt cx="0" cy="0"/>
        </a:xfrm>
      </p:grpSpPr>
      <p:sp>
        <p:nvSpPr>
          <p:cNvPr id="537" name="Google Shape;537;p4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38" name="Google Shape;538;p4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9" name="Shape 569"/>
        <p:cNvGrpSpPr/>
        <p:nvPr/>
      </p:nvGrpSpPr>
      <p:grpSpPr>
        <a:xfrm>
          <a:off x="0" y="0"/>
          <a:ext cx="0" cy="0"/>
          <a:chOff x="0" y="0"/>
          <a:chExt cx="0" cy="0"/>
        </a:xfrm>
      </p:grpSpPr>
      <p:sp>
        <p:nvSpPr>
          <p:cNvPr id="570" name="Google Shape;570;p5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71" name="Google Shape;571;p5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8" name="Shape 608"/>
        <p:cNvGrpSpPr/>
        <p:nvPr/>
      </p:nvGrpSpPr>
      <p:grpSpPr>
        <a:xfrm>
          <a:off x="0" y="0"/>
          <a:ext cx="0" cy="0"/>
          <a:chOff x="0" y="0"/>
          <a:chExt cx="0" cy="0"/>
        </a:xfrm>
      </p:grpSpPr>
      <p:sp>
        <p:nvSpPr>
          <p:cNvPr id="609" name="Google Shape;609;p5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610" name="Google Shape;610;p5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4" name="Shape 624"/>
        <p:cNvGrpSpPr/>
        <p:nvPr/>
      </p:nvGrpSpPr>
      <p:grpSpPr>
        <a:xfrm>
          <a:off x="0" y="0"/>
          <a:ext cx="0" cy="0"/>
          <a:chOff x="0" y="0"/>
          <a:chExt cx="0" cy="0"/>
        </a:xfrm>
      </p:grpSpPr>
      <p:sp>
        <p:nvSpPr>
          <p:cNvPr id="625" name="Google Shape;625;p5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626" name="Google Shape;626;p5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0" name="Shape 640"/>
        <p:cNvGrpSpPr/>
        <p:nvPr/>
      </p:nvGrpSpPr>
      <p:grpSpPr>
        <a:xfrm>
          <a:off x="0" y="0"/>
          <a:ext cx="0" cy="0"/>
          <a:chOff x="0" y="0"/>
          <a:chExt cx="0" cy="0"/>
        </a:xfrm>
      </p:grpSpPr>
      <p:sp>
        <p:nvSpPr>
          <p:cNvPr id="641" name="Google Shape;641;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42" name="Google Shape;642;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
        <p:nvSpPr>
          <p:cNvPr id="643" name="Google Shape;643;p7:notes"/>
          <p:cNvSpPr txBox="1"/>
          <p:nvPr>
            <p:ph idx="3" type="hdr"/>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33" name="Google Shape;133;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2" name="Shape 652"/>
        <p:cNvGrpSpPr/>
        <p:nvPr/>
      </p:nvGrpSpPr>
      <p:grpSpPr>
        <a:xfrm>
          <a:off x="0" y="0"/>
          <a:ext cx="0" cy="0"/>
          <a:chOff x="0" y="0"/>
          <a:chExt cx="0" cy="0"/>
        </a:xfrm>
      </p:grpSpPr>
      <p:sp>
        <p:nvSpPr>
          <p:cNvPr id="653" name="Google Shape;653;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54" name="Google Shape;654;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
        <p:nvSpPr>
          <p:cNvPr id="655" name="Google Shape;655;p8:notes"/>
          <p:cNvSpPr txBox="1"/>
          <p:nvPr>
            <p:ph idx="3" type="hdr"/>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3" name="Shape 663"/>
        <p:cNvGrpSpPr/>
        <p:nvPr/>
      </p:nvGrpSpPr>
      <p:grpSpPr>
        <a:xfrm>
          <a:off x="0" y="0"/>
          <a:ext cx="0" cy="0"/>
          <a:chOff x="0" y="0"/>
          <a:chExt cx="0" cy="0"/>
        </a:xfrm>
      </p:grpSpPr>
      <p:sp>
        <p:nvSpPr>
          <p:cNvPr id="664" name="Google Shape;664;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65" name="Google Shape;665;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
        <p:nvSpPr>
          <p:cNvPr id="666" name="Google Shape;666;p9:notes"/>
          <p:cNvSpPr txBox="1"/>
          <p:nvPr>
            <p:ph idx="3" type="hdr"/>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5" name="Shape 675"/>
        <p:cNvGrpSpPr/>
        <p:nvPr/>
      </p:nvGrpSpPr>
      <p:grpSpPr>
        <a:xfrm>
          <a:off x="0" y="0"/>
          <a:ext cx="0" cy="0"/>
          <a:chOff x="0" y="0"/>
          <a:chExt cx="0" cy="0"/>
        </a:xfrm>
      </p:grpSpPr>
      <p:sp>
        <p:nvSpPr>
          <p:cNvPr id="676" name="Google Shape;676;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77" name="Google Shape;677;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
        <p:nvSpPr>
          <p:cNvPr id="678" name="Google Shape;678;p10:notes"/>
          <p:cNvSpPr txBox="1"/>
          <p:nvPr>
            <p:ph idx="3" type="hdr"/>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7" name="Shape 687"/>
        <p:cNvGrpSpPr/>
        <p:nvPr/>
      </p:nvGrpSpPr>
      <p:grpSpPr>
        <a:xfrm>
          <a:off x="0" y="0"/>
          <a:ext cx="0" cy="0"/>
          <a:chOff x="0" y="0"/>
          <a:chExt cx="0" cy="0"/>
        </a:xfrm>
      </p:grpSpPr>
      <p:sp>
        <p:nvSpPr>
          <p:cNvPr id="688" name="Google Shape;688;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89" name="Google Shape;689;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
        <p:nvSpPr>
          <p:cNvPr id="690" name="Google Shape;690;p11:notes"/>
          <p:cNvSpPr txBox="1"/>
          <p:nvPr>
            <p:ph idx="3" type="hdr"/>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9" name="Shape 699"/>
        <p:cNvGrpSpPr/>
        <p:nvPr/>
      </p:nvGrpSpPr>
      <p:grpSpPr>
        <a:xfrm>
          <a:off x="0" y="0"/>
          <a:ext cx="0" cy="0"/>
          <a:chOff x="0" y="0"/>
          <a:chExt cx="0" cy="0"/>
        </a:xfrm>
      </p:grpSpPr>
      <p:sp>
        <p:nvSpPr>
          <p:cNvPr id="700" name="Google Shape;700;p9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01" name="Google Shape;701;p9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
        <p:nvSpPr>
          <p:cNvPr id="702" name="Google Shape;702;p90:notes"/>
          <p:cNvSpPr txBox="1"/>
          <p:nvPr>
            <p:ph idx="3" type="hdr"/>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1" name="Shape 711"/>
        <p:cNvGrpSpPr/>
        <p:nvPr/>
      </p:nvGrpSpPr>
      <p:grpSpPr>
        <a:xfrm>
          <a:off x="0" y="0"/>
          <a:ext cx="0" cy="0"/>
          <a:chOff x="0" y="0"/>
          <a:chExt cx="0" cy="0"/>
        </a:xfrm>
      </p:grpSpPr>
      <p:sp>
        <p:nvSpPr>
          <p:cNvPr id="712" name="Google Shape;712;p9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13" name="Google Shape;713;p9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t/>
            </a:r>
            <a:endParaRPr/>
          </a:p>
        </p:txBody>
      </p:sp>
      <p:sp>
        <p:nvSpPr>
          <p:cNvPr id="714" name="Google Shape;714;p91:notes"/>
          <p:cNvSpPr txBox="1"/>
          <p:nvPr>
            <p:ph idx="3" type="hdr"/>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3" name="Shape 723"/>
        <p:cNvGrpSpPr/>
        <p:nvPr/>
      </p:nvGrpSpPr>
      <p:grpSpPr>
        <a:xfrm>
          <a:off x="0" y="0"/>
          <a:ext cx="0" cy="0"/>
          <a:chOff x="0" y="0"/>
          <a:chExt cx="0" cy="0"/>
        </a:xfrm>
      </p:grpSpPr>
      <p:sp>
        <p:nvSpPr>
          <p:cNvPr id="724" name="Google Shape;724;p9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25" name="Google Shape;725;p9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2" name="Shape 742"/>
        <p:cNvGrpSpPr/>
        <p:nvPr/>
      </p:nvGrpSpPr>
      <p:grpSpPr>
        <a:xfrm>
          <a:off x="0" y="0"/>
          <a:ext cx="0" cy="0"/>
          <a:chOff x="0" y="0"/>
          <a:chExt cx="0" cy="0"/>
        </a:xfrm>
      </p:grpSpPr>
      <p:sp>
        <p:nvSpPr>
          <p:cNvPr id="743" name="Google Shape;743;p9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44" name="Google Shape;744;p9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
        <p:nvSpPr>
          <p:cNvPr id="745" name="Google Shape;745;p93:notes"/>
          <p:cNvSpPr txBox="1"/>
          <p:nvPr>
            <p:ph idx="3" type="hdr"/>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4" name="Shape 764"/>
        <p:cNvGrpSpPr/>
        <p:nvPr/>
      </p:nvGrpSpPr>
      <p:grpSpPr>
        <a:xfrm>
          <a:off x="0" y="0"/>
          <a:ext cx="0" cy="0"/>
          <a:chOff x="0" y="0"/>
          <a:chExt cx="0" cy="0"/>
        </a:xfrm>
      </p:grpSpPr>
      <p:sp>
        <p:nvSpPr>
          <p:cNvPr id="765" name="Google Shape;765;p9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66" name="Google Shape;766;p9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
        <p:nvSpPr>
          <p:cNvPr id="767" name="Google Shape;767;p94:notes"/>
          <p:cNvSpPr txBox="1"/>
          <p:nvPr>
            <p:ph idx="3" type="hdr"/>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5" name="Shape 785"/>
        <p:cNvGrpSpPr/>
        <p:nvPr/>
      </p:nvGrpSpPr>
      <p:grpSpPr>
        <a:xfrm>
          <a:off x="0" y="0"/>
          <a:ext cx="0" cy="0"/>
          <a:chOff x="0" y="0"/>
          <a:chExt cx="0" cy="0"/>
        </a:xfrm>
      </p:grpSpPr>
      <p:sp>
        <p:nvSpPr>
          <p:cNvPr id="786" name="Google Shape;786;p9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87" name="Google Shape;787;p9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
        <p:nvSpPr>
          <p:cNvPr id="788" name="Google Shape;788;p95:notes"/>
          <p:cNvSpPr txBox="1"/>
          <p:nvPr>
            <p:ph idx="3" type="hdr"/>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73" name="Google Shape;173;p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6" name="Shape 806"/>
        <p:cNvGrpSpPr/>
        <p:nvPr/>
      </p:nvGrpSpPr>
      <p:grpSpPr>
        <a:xfrm>
          <a:off x="0" y="0"/>
          <a:ext cx="0" cy="0"/>
          <a:chOff x="0" y="0"/>
          <a:chExt cx="0" cy="0"/>
        </a:xfrm>
      </p:grpSpPr>
      <p:sp>
        <p:nvSpPr>
          <p:cNvPr id="807" name="Google Shape;807;p6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08" name="Google Shape;808;p6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3" name="Shape 823"/>
        <p:cNvGrpSpPr/>
        <p:nvPr/>
      </p:nvGrpSpPr>
      <p:grpSpPr>
        <a:xfrm>
          <a:off x="0" y="0"/>
          <a:ext cx="0" cy="0"/>
          <a:chOff x="0" y="0"/>
          <a:chExt cx="0" cy="0"/>
        </a:xfrm>
      </p:grpSpPr>
      <p:sp>
        <p:nvSpPr>
          <p:cNvPr id="824" name="Google Shape;824;p6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25" name="Google Shape;825;p6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0" name="Shape 840"/>
        <p:cNvGrpSpPr/>
        <p:nvPr/>
      </p:nvGrpSpPr>
      <p:grpSpPr>
        <a:xfrm>
          <a:off x="0" y="0"/>
          <a:ext cx="0" cy="0"/>
          <a:chOff x="0" y="0"/>
          <a:chExt cx="0" cy="0"/>
        </a:xfrm>
      </p:grpSpPr>
      <p:sp>
        <p:nvSpPr>
          <p:cNvPr id="841" name="Google Shape;841;p6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42" name="Google Shape;842;p6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7" name="Shape 857"/>
        <p:cNvGrpSpPr/>
        <p:nvPr/>
      </p:nvGrpSpPr>
      <p:grpSpPr>
        <a:xfrm>
          <a:off x="0" y="0"/>
          <a:ext cx="0" cy="0"/>
          <a:chOff x="0" y="0"/>
          <a:chExt cx="0" cy="0"/>
        </a:xfrm>
      </p:grpSpPr>
      <p:sp>
        <p:nvSpPr>
          <p:cNvPr id="858" name="Google Shape;858;p6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59" name="Google Shape;859;p6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4" name="Shape 874"/>
        <p:cNvGrpSpPr/>
        <p:nvPr/>
      </p:nvGrpSpPr>
      <p:grpSpPr>
        <a:xfrm>
          <a:off x="0" y="0"/>
          <a:ext cx="0" cy="0"/>
          <a:chOff x="0" y="0"/>
          <a:chExt cx="0" cy="0"/>
        </a:xfrm>
      </p:grpSpPr>
      <p:sp>
        <p:nvSpPr>
          <p:cNvPr id="875" name="Google Shape;875;p6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76" name="Google Shape;876;p6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3" name="Shape 893"/>
        <p:cNvGrpSpPr/>
        <p:nvPr/>
      </p:nvGrpSpPr>
      <p:grpSpPr>
        <a:xfrm>
          <a:off x="0" y="0"/>
          <a:ext cx="0" cy="0"/>
          <a:chOff x="0" y="0"/>
          <a:chExt cx="0" cy="0"/>
        </a:xfrm>
      </p:grpSpPr>
      <p:sp>
        <p:nvSpPr>
          <p:cNvPr id="894" name="Google Shape;894;p6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95" name="Google Shape;895;p6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0" name="Shape 910"/>
        <p:cNvGrpSpPr/>
        <p:nvPr/>
      </p:nvGrpSpPr>
      <p:grpSpPr>
        <a:xfrm>
          <a:off x="0" y="0"/>
          <a:ext cx="0" cy="0"/>
          <a:chOff x="0" y="0"/>
          <a:chExt cx="0" cy="0"/>
        </a:xfrm>
      </p:grpSpPr>
      <p:sp>
        <p:nvSpPr>
          <p:cNvPr id="911" name="Google Shape;911;p6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12" name="Google Shape;912;p6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
        <p:nvSpPr>
          <p:cNvPr id="913" name="Google Shape;913;p67: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9" name="Shape 919"/>
        <p:cNvGrpSpPr/>
        <p:nvPr/>
      </p:nvGrpSpPr>
      <p:grpSpPr>
        <a:xfrm>
          <a:off x="0" y="0"/>
          <a:ext cx="0" cy="0"/>
          <a:chOff x="0" y="0"/>
          <a:chExt cx="0" cy="0"/>
        </a:xfrm>
      </p:grpSpPr>
      <p:sp>
        <p:nvSpPr>
          <p:cNvPr id="920" name="Google Shape;920;p6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21" name="Google Shape;921;p6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
        <p:nvSpPr>
          <p:cNvPr id="922" name="Google Shape;922;p68: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8" name="Shape 948"/>
        <p:cNvGrpSpPr/>
        <p:nvPr/>
      </p:nvGrpSpPr>
      <p:grpSpPr>
        <a:xfrm>
          <a:off x="0" y="0"/>
          <a:ext cx="0" cy="0"/>
          <a:chOff x="0" y="0"/>
          <a:chExt cx="0" cy="0"/>
        </a:xfrm>
      </p:grpSpPr>
      <p:sp>
        <p:nvSpPr>
          <p:cNvPr id="949" name="Google Shape;949;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50" name="Google Shape;950;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
        <p:nvSpPr>
          <p:cNvPr id="951" name="Google Shape;951;p4: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9" name="Shape 969"/>
        <p:cNvGrpSpPr/>
        <p:nvPr/>
      </p:nvGrpSpPr>
      <p:grpSpPr>
        <a:xfrm>
          <a:off x="0" y="0"/>
          <a:ext cx="0" cy="0"/>
          <a:chOff x="0" y="0"/>
          <a:chExt cx="0" cy="0"/>
        </a:xfrm>
      </p:grpSpPr>
      <p:sp>
        <p:nvSpPr>
          <p:cNvPr id="970" name="Google Shape;970;p6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71" name="Google Shape;971;p6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p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90" name="Google Shape;190;p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6" name="Shape 986"/>
        <p:cNvGrpSpPr/>
        <p:nvPr/>
      </p:nvGrpSpPr>
      <p:grpSpPr>
        <a:xfrm>
          <a:off x="0" y="0"/>
          <a:ext cx="0" cy="0"/>
          <a:chOff x="0" y="0"/>
          <a:chExt cx="0" cy="0"/>
        </a:xfrm>
      </p:grpSpPr>
      <p:sp>
        <p:nvSpPr>
          <p:cNvPr id="987" name="Google Shape;987;p7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88" name="Google Shape;988;p7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br>
              <a:rPr b="0" i="0" lang="en-US" sz="1100" u="none" cap="none" strike="noStrike">
                <a:solidFill>
                  <a:srgbClr val="000000"/>
                </a:solidFill>
                <a:latin typeface="Arial"/>
                <a:ea typeface="Arial"/>
                <a:cs typeface="Arial"/>
                <a:sym typeface="Arial"/>
              </a:rPr>
            </a:b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3" name="Shape 1003"/>
        <p:cNvGrpSpPr/>
        <p:nvPr/>
      </p:nvGrpSpPr>
      <p:grpSpPr>
        <a:xfrm>
          <a:off x="0" y="0"/>
          <a:ext cx="0" cy="0"/>
          <a:chOff x="0" y="0"/>
          <a:chExt cx="0" cy="0"/>
        </a:xfrm>
      </p:grpSpPr>
      <p:sp>
        <p:nvSpPr>
          <p:cNvPr id="1004" name="Google Shape;1004;p7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05" name="Google Shape;1005;p7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0" name="Shape 1020"/>
        <p:cNvGrpSpPr/>
        <p:nvPr/>
      </p:nvGrpSpPr>
      <p:grpSpPr>
        <a:xfrm>
          <a:off x="0" y="0"/>
          <a:ext cx="0" cy="0"/>
          <a:chOff x="0" y="0"/>
          <a:chExt cx="0" cy="0"/>
        </a:xfrm>
      </p:grpSpPr>
      <p:sp>
        <p:nvSpPr>
          <p:cNvPr id="1021" name="Google Shape;1021;p7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22" name="Google Shape;1022;p7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7" name="Shape 1037"/>
        <p:cNvGrpSpPr/>
        <p:nvPr/>
      </p:nvGrpSpPr>
      <p:grpSpPr>
        <a:xfrm>
          <a:off x="0" y="0"/>
          <a:ext cx="0" cy="0"/>
          <a:chOff x="0" y="0"/>
          <a:chExt cx="0" cy="0"/>
        </a:xfrm>
      </p:grpSpPr>
      <p:sp>
        <p:nvSpPr>
          <p:cNvPr id="1038" name="Google Shape;1038;p7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39" name="Google Shape;1039;p7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6" name="Shape 1056"/>
        <p:cNvGrpSpPr/>
        <p:nvPr/>
      </p:nvGrpSpPr>
      <p:grpSpPr>
        <a:xfrm>
          <a:off x="0" y="0"/>
          <a:ext cx="0" cy="0"/>
          <a:chOff x="0" y="0"/>
          <a:chExt cx="0" cy="0"/>
        </a:xfrm>
      </p:grpSpPr>
      <p:sp>
        <p:nvSpPr>
          <p:cNvPr id="1057" name="Google Shape;1057;p7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58" name="Google Shape;1058;p7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2" name="Shape 1072"/>
        <p:cNvGrpSpPr/>
        <p:nvPr/>
      </p:nvGrpSpPr>
      <p:grpSpPr>
        <a:xfrm>
          <a:off x="0" y="0"/>
          <a:ext cx="0" cy="0"/>
          <a:chOff x="0" y="0"/>
          <a:chExt cx="0" cy="0"/>
        </a:xfrm>
      </p:grpSpPr>
      <p:sp>
        <p:nvSpPr>
          <p:cNvPr id="1073" name="Google Shape;1073;p7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74" name="Google Shape;1074;p7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9" name="Shape 1089"/>
        <p:cNvGrpSpPr/>
        <p:nvPr/>
      </p:nvGrpSpPr>
      <p:grpSpPr>
        <a:xfrm>
          <a:off x="0" y="0"/>
          <a:ext cx="0" cy="0"/>
          <a:chOff x="0" y="0"/>
          <a:chExt cx="0" cy="0"/>
        </a:xfrm>
      </p:grpSpPr>
      <p:sp>
        <p:nvSpPr>
          <p:cNvPr id="1090" name="Google Shape;1090;p7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91" name="Google Shape;1091;p7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6" name="Shape 1106"/>
        <p:cNvGrpSpPr/>
        <p:nvPr/>
      </p:nvGrpSpPr>
      <p:grpSpPr>
        <a:xfrm>
          <a:off x="0" y="0"/>
          <a:ext cx="0" cy="0"/>
          <a:chOff x="0" y="0"/>
          <a:chExt cx="0" cy="0"/>
        </a:xfrm>
      </p:grpSpPr>
      <p:sp>
        <p:nvSpPr>
          <p:cNvPr id="1107" name="Google Shape;1107;p7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08" name="Google Shape;1108;p7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2" name="Shape 1122"/>
        <p:cNvGrpSpPr/>
        <p:nvPr/>
      </p:nvGrpSpPr>
      <p:grpSpPr>
        <a:xfrm>
          <a:off x="0" y="0"/>
          <a:ext cx="0" cy="0"/>
          <a:chOff x="0" y="0"/>
          <a:chExt cx="0" cy="0"/>
        </a:xfrm>
      </p:grpSpPr>
      <p:sp>
        <p:nvSpPr>
          <p:cNvPr id="1123" name="Google Shape;1123;p7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24" name="Google Shape;1124;p7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8" name="Shape 1148"/>
        <p:cNvGrpSpPr/>
        <p:nvPr/>
      </p:nvGrpSpPr>
      <p:grpSpPr>
        <a:xfrm>
          <a:off x="0" y="0"/>
          <a:ext cx="0" cy="0"/>
          <a:chOff x="0" y="0"/>
          <a:chExt cx="0" cy="0"/>
        </a:xfrm>
      </p:grpSpPr>
      <p:sp>
        <p:nvSpPr>
          <p:cNvPr id="1149" name="Google Shape;1149;p7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50" name="Google Shape;1150;p7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p2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7" name="Google Shape;207;p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4" name="Shape 1164"/>
        <p:cNvGrpSpPr/>
        <p:nvPr/>
      </p:nvGrpSpPr>
      <p:grpSpPr>
        <a:xfrm>
          <a:off x="0" y="0"/>
          <a:ext cx="0" cy="0"/>
          <a:chOff x="0" y="0"/>
          <a:chExt cx="0" cy="0"/>
        </a:xfrm>
      </p:grpSpPr>
      <p:sp>
        <p:nvSpPr>
          <p:cNvPr id="1165" name="Google Shape;1165;p8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66" name="Google Shape;1166;p8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2" name="Shape 1182"/>
        <p:cNvGrpSpPr/>
        <p:nvPr/>
      </p:nvGrpSpPr>
      <p:grpSpPr>
        <a:xfrm>
          <a:off x="0" y="0"/>
          <a:ext cx="0" cy="0"/>
          <a:chOff x="0" y="0"/>
          <a:chExt cx="0" cy="0"/>
        </a:xfrm>
      </p:grpSpPr>
      <p:sp>
        <p:nvSpPr>
          <p:cNvPr id="1183" name="Google Shape;1183;p8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84" name="Google Shape;1184;p8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9" name="Shape 1199"/>
        <p:cNvGrpSpPr/>
        <p:nvPr/>
      </p:nvGrpSpPr>
      <p:grpSpPr>
        <a:xfrm>
          <a:off x="0" y="0"/>
          <a:ext cx="0" cy="0"/>
          <a:chOff x="0" y="0"/>
          <a:chExt cx="0" cy="0"/>
        </a:xfrm>
      </p:grpSpPr>
      <p:sp>
        <p:nvSpPr>
          <p:cNvPr id="1200" name="Google Shape;1200;p8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01" name="Google Shape;1201;p8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6" name="Shape 1216"/>
        <p:cNvGrpSpPr/>
        <p:nvPr/>
      </p:nvGrpSpPr>
      <p:grpSpPr>
        <a:xfrm>
          <a:off x="0" y="0"/>
          <a:ext cx="0" cy="0"/>
          <a:chOff x="0" y="0"/>
          <a:chExt cx="0" cy="0"/>
        </a:xfrm>
      </p:grpSpPr>
      <p:sp>
        <p:nvSpPr>
          <p:cNvPr id="1217" name="Google Shape;1217;p8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18" name="Google Shape;1218;p8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3" name="Shape 1233"/>
        <p:cNvGrpSpPr/>
        <p:nvPr/>
      </p:nvGrpSpPr>
      <p:grpSpPr>
        <a:xfrm>
          <a:off x="0" y="0"/>
          <a:ext cx="0" cy="0"/>
          <a:chOff x="0" y="0"/>
          <a:chExt cx="0" cy="0"/>
        </a:xfrm>
      </p:grpSpPr>
      <p:sp>
        <p:nvSpPr>
          <p:cNvPr id="1234" name="Google Shape;1234;p8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35" name="Google Shape;1235;p8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0" name="Shape 1250"/>
        <p:cNvGrpSpPr/>
        <p:nvPr/>
      </p:nvGrpSpPr>
      <p:grpSpPr>
        <a:xfrm>
          <a:off x="0" y="0"/>
          <a:ext cx="0" cy="0"/>
          <a:chOff x="0" y="0"/>
          <a:chExt cx="0" cy="0"/>
        </a:xfrm>
      </p:grpSpPr>
      <p:sp>
        <p:nvSpPr>
          <p:cNvPr id="1251" name="Google Shape;1251;p8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52" name="Google Shape;1252;p8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p2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4" name="Google Shape;224;p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p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1" name="Google Shape;241;p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p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58" name="Google Shape;258;p3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s://gamma.app/?utm_source=made-with-gamma" TargetMode="External"/><Relationship Id="rId3"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s://gamma.app/?utm_source=made-with-gamma" TargetMode="External"/><Relationship Id="rId3"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s://gamma.app/?utm_source=made-with-gamma" TargetMode="External"/><Relationship Id="rId3"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s://gamma.app/?utm_source=made-with-gamma" TargetMode="External"/><Relationship Id="rId3"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1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 name="Google Shape;13;p1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 name="Google Shape;14;p1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3" name="Shape 53"/>
        <p:cNvGrpSpPr/>
        <p:nvPr/>
      </p:nvGrpSpPr>
      <p:grpSpPr>
        <a:xfrm>
          <a:off x="0" y="0"/>
          <a:ext cx="0" cy="0"/>
          <a:chOff x="0" y="0"/>
          <a:chExt cx="0" cy="0"/>
        </a:xfrm>
      </p:grpSpPr>
      <p:sp>
        <p:nvSpPr>
          <p:cNvPr id="54" name="Google Shape;54;p16"/>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lnSpc>
                <a:spcPct val="100000"/>
              </a:lnSpc>
              <a:spcBef>
                <a:spcPts val="0"/>
              </a:spcBef>
              <a:spcAft>
                <a:spcPts val="0"/>
              </a:spcAft>
              <a:buClr>
                <a:schemeClr val="dk1"/>
              </a:buClr>
              <a:buSzPts val="4000"/>
              <a:buFont typeface="Calibri"/>
              <a:buNone/>
              <a:defRPr b="1" sz="4000"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5" name="Google Shape;55;p16"/>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00"/>
              </a:spcBef>
              <a:spcAft>
                <a:spcPts val="0"/>
              </a:spcAft>
              <a:buClr>
                <a:srgbClr val="888888"/>
              </a:buClr>
              <a:buSzPts val="2000"/>
              <a:buNone/>
              <a:defRPr sz="2000">
                <a:solidFill>
                  <a:srgbClr val="888888"/>
                </a:solidFill>
              </a:defRPr>
            </a:lvl1pPr>
            <a:lvl2pPr indent="-228600" lvl="1" marL="914400" algn="l">
              <a:lnSpc>
                <a:spcPct val="100000"/>
              </a:lnSpc>
              <a:spcBef>
                <a:spcPts val="360"/>
              </a:spcBef>
              <a:spcAft>
                <a:spcPts val="0"/>
              </a:spcAft>
              <a:buClr>
                <a:srgbClr val="888888"/>
              </a:buClr>
              <a:buSzPts val="1800"/>
              <a:buNone/>
              <a:defRPr sz="1800">
                <a:solidFill>
                  <a:srgbClr val="888888"/>
                </a:solidFill>
              </a:defRPr>
            </a:lvl2pPr>
            <a:lvl3pPr indent="-228600" lvl="2" marL="1371600" algn="l">
              <a:lnSpc>
                <a:spcPct val="100000"/>
              </a:lnSpc>
              <a:spcBef>
                <a:spcPts val="320"/>
              </a:spcBef>
              <a:spcAft>
                <a:spcPts val="0"/>
              </a:spcAft>
              <a:buClr>
                <a:srgbClr val="888888"/>
              </a:buClr>
              <a:buSzPts val="1600"/>
              <a:buNone/>
              <a:defRPr sz="1600">
                <a:solidFill>
                  <a:srgbClr val="888888"/>
                </a:solidFill>
              </a:defRPr>
            </a:lvl3pPr>
            <a:lvl4pPr indent="-228600" lvl="3" marL="1828800" algn="l">
              <a:lnSpc>
                <a:spcPct val="100000"/>
              </a:lnSpc>
              <a:spcBef>
                <a:spcPts val="280"/>
              </a:spcBef>
              <a:spcAft>
                <a:spcPts val="0"/>
              </a:spcAft>
              <a:buClr>
                <a:srgbClr val="888888"/>
              </a:buClr>
              <a:buSzPts val="1400"/>
              <a:buNone/>
              <a:defRPr sz="1400">
                <a:solidFill>
                  <a:srgbClr val="888888"/>
                </a:solidFill>
              </a:defRPr>
            </a:lvl4pPr>
            <a:lvl5pPr indent="-228600" lvl="4" marL="2286000" algn="l">
              <a:lnSpc>
                <a:spcPct val="100000"/>
              </a:lnSpc>
              <a:spcBef>
                <a:spcPts val="280"/>
              </a:spcBef>
              <a:spcAft>
                <a:spcPts val="0"/>
              </a:spcAft>
              <a:buClr>
                <a:srgbClr val="888888"/>
              </a:buClr>
              <a:buSzPts val="1400"/>
              <a:buNone/>
              <a:defRPr sz="1400">
                <a:solidFill>
                  <a:srgbClr val="888888"/>
                </a:solidFill>
              </a:defRPr>
            </a:lvl5pPr>
            <a:lvl6pPr indent="-228600" lvl="5" marL="2743200" algn="l">
              <a:lnSpc>
                <a:spcPct val="100000"/>
              </a:lnSpc>
              <a:spcBef>
                <a:spcPts val="280"/>
              </a:spcBef>
              <a:spcAft>
                <a:spcPts val="0"/>
              </a:spcAft>
              <a:buClr>
                <a:srgbClr val="888888"/>
              </a:buClr>
              <a:buSzPts val="1400"/>
              <a:buNone/>
              <a:defRPr sz="1400">
                <a:solidFill>
                  <a:srgbClr val="888888"/>
                </a:solidFill>
              </a:defRPr>
            </a:lvl6pPr>
            <a:lvl7pPr indent="-228600" lvl="6" marL="3200400" algn="l">
              <a:lnSpc>
                <a:spcPct val="100000"/>
              </a:lnSpc>
              <a:spcBef>
                <a:spcPts val="280"/>
              </a:spcBef>
              <a:spcAft>
                <a:spcPts val="0"/>
              </a:spcAft>
              <a:buClr>
                <a:srgbClr val="888888"/>
              </a:buClr>
              <a:buSzPts val="1400"/>
              <a:buNone/>
              <a:defRPr sz="1400">
                <a:solidFill>
                  <a:srgbClr val="888888"/>
                </a:solidFill>
              </a:defRPr>
            </a:lvl7pPr>
            <a:lvl8pPr indent="-228600" lvl="7" marL="3657600" algn="l">
              <a:lnSpc>
                <a:spcPct val="100000"/>
              </a:lnSpc>
              <a:spcBef>
                <a:spcPts val="280"/>
              </a:spcBef>
              <a:spcAft>
                <a:spcPts val="0"/>
              </a:spcAft>
              <a:buClr>
                <a:srgbClr val="888888"/>
              </a:buClr>
              <a:buSzPts val="1400"/>
              <a:buNone/>
              <a:defRPr sz="1400">
                <a:solidFill>
                  <a:srgbClr val="888888"/>
                </a:solidFill>
              </a:defRPr>
            </a:lvl8pPr>
            <a:lvl9pPr indent="-228600" lvl="8" marL="4114800" algn="l">
              <a:lnSpc>
                <a:spcPct val="100000"/>
              </a:lnSpc>
              <a:spcBef>
                <a:spcPts val="280"/>
              </a:spcBef>
              <a:spcAft>
                <a:spcPts val="0"/>
              </a:spcAft>
              <a:buClr>
                <a:srgbClr val="888888"/>
              </a:buClr>
              <a:buSzPts val="1400"/>
              <a:buNone/>
              <a:defRPr sz="1400">
                <a:solidFill>
                  <a:srgbClr val="888888"/>
                </a:solidFill>
              </a:defRPr>
            </a:lvl9pPr>
          </a:lstStyle>
          <a:p/>
        </p:txBody>
      </p:sp>
      <p:sp>
        <p:nvSpPr>
          <p:cNvPr id="56" name="Google Shape;56;p1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 name="Google Shape;57;p1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8" name="Google Shape;58;p1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59" name="Shape 59"/>
        <p:cNvGrpSpPr/>
        <p:nvPr/>
      </p:nvGrpSpPr>
      <p:grpSpPr>
        <a:xfrm>
          <a:off x="0" y="0"/>
          <a:ext cx="0" cy="0"/>
          <a:chOff x="0" y="0"/>
          <a:chExt cx="0" cy="0"/>
        </a:xfrm>
      </p:grpSpPr>
      <p:sp>
        <p:nvSpPr>
          <p:cNvPr id="60" name="Google Shape;60;p1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1" name="Google Shape;61;p17"/>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560"/>
              </a:spcBef>
              <a:spcAft>
                <a:spcPts val="0"/>
              </a:spcAft>
              <a:buClr>
                <a:schemeClr val="dk1"/>
              </a:buClr>
              <a:buSzPts val="2800"/>
              <a:buChar char="•"/>
              <a:defRPr sz="2800"/>
            </a:lvl1pPr>
            <a:lvl2pPr indent="-381000" lvl="1" marL="914400" algn="l">
              <a:lnSpc>
                <a:spcPct val="100000"/>
              </a:lnSpc>
              <a:spcBef>
                <a:spcPts val="480"/>
              </a:spcBef>
              <a:spcAft>
                <a:spcPts val="0"/>
              </a:spcAft>
              <a:buClr>
                <a:schemeClr val="dk1"/>
              </a:buClr>
              <a:buSzPts val="2400"/>
              <a:buChar char="–"/>
              <a:defRPr sz="2400"/>
            </a:lvl2pPr>
            <a:lvl3pPr indent="-355600" lvl="2" marL="1371600" algn="l">
              <a:lnSpc>
                <a:spcPct val="100000"/>
              </a:lnSpc>
              <a:spcBef>
                <a:spcPts val="400"/>
              </a:spcBef>
              <a:spcAft>
                <a:spcPts val="0"/>
              </a:spcAft>
              <a:buClr>
                <a:schemeClr val="dk1"/>
              </a:buClr>
              <a:buSzPts val="2000"/>
              <a:buChar char="•"/>
              <a:defRPr sz="2000"/>
            </a:lvl3pPr>
            <a:lvl4pPr indent="-342900" lvl="3" marL="1828800" algn="l">
              <a:lnSpc>
                <a:spcPct val="100000"/>
              </a:lnSpc>
              <a:spcBef>
                <a:spcPts val="360"/>
              </a:spcBef>
              <a:spcAft>
                <a:spcPts val="0"/>
              </a:spcAft>
              <a:buClr>
                <a:schemeClr val="dk1"/>
              </a:buClr>
              <a:buSzPts val="1800"/>
              <a:buChar char="–"/>
              <a:defRPr sz="1800"/>
            </a:lvl4pPr>
            <a:lvl5pPr indent="-342900" lvl="4" marL="2286000" algn="l">
              <a:lnSpc>
                <a:spcPct val="100000"/>
              </a:lnSpc>
              <a:spcBef>
                <a:spcPts val="360"/>
              </a:spcBef>
              <a:spcAft>
                <a:spcPts val="0"/>
              </a:spcAft>
              <a:buClr>
                <a:schemeClr val="dk1"/>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62" name="Google Shape;62;p17"/>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560"/>
              </a:spcBef>
              <a:spcAft>
                <a:spcPts val="0"/>
              </a:spcAft>
              <a:buClr>
                <a:schemeClr val="dk1"/>
              </a:buClr>
              <a:buSzPts val="2800"/>
              <a:buChar char="•"/>
              <a:defRPr sz="2800"/>
            </a:lvl1pPr>
            <a:lvl2pPr indent="-381000" lvl="1" marL="914400" algn="l">
              <a:lnSpc>
                <a:spcPct val="100000"/>
              </a:lnSpc>
              <a:spcBef>
                <a:spcPts val="480"/>
              </a:spcBef>
              <a:spcAft>
                <a:spcPts val="0"/>
              </a:spcAft>
              <a:buClr>
                <a:schemeClr val="dk1"/>
              </a:buClr>
              <a:buSzPts val="2400"/>
              <a:buChar char="–"/>
              <a:defRPr sz="2400"/>
            </a:lvl2pPr>
            <a:lvl3pPr indent="-355600" lvl="2" marL="1371600" algn="l">
              <a:lnSpc>
                <a:spcPct val="100000"/>
              </a:lnSpc>
              <a:spcBef>
                <a:spcPts val="400"/>
              </a:spcBef>
              <a:spcAft>
                <a:spcPts val="0"/>
              </a:spcAft>
              <a:buClr>
                <a:schemeClr val="dk1"/>
              </a:buClr>
              <a:buSzPts val="2000"/>
              <a:buChar char="•"/>
              <a:defRPr sz="2000"/>
            </a:lvl3pPr>
            <a:lvl4pPr indent="-342900" lvl="3" marL="1828800" algn="l">
              <a:lnSpc>
                <a:spcPct val="100000"/>
              </a:lnSpc>
              <a:spcBef>
                <a:spcPts val="360"/>
              </a:spcBef>
              <a:spcAft>
                <a:spcPts val="0"/>
              </a:spcAft>
              <a:buClr>
                <a:schemeClr val="dk1"/>
              </a:buClr>
              <a:buSzPts val="1800"/>
              <a:buChar char="–"/>
              <a:defRPr sz="1800"/>
            </a:lvl4pPr>
            <a:lvl5pPr indent="-342900" lvl="4" marL="2286000" algn="l">
              <a:lnSpc>
                <a:spcPct val="100000"/>
              </a:lnSpc>
              <a:spcBef>
                <a:spcPts val="360"/>
              </a:spcBef>
              <a:spcAft>
                <a:spcPts val="0"/>
              </a:spcAft>
              <a:buClr>
                <a:schemeClr val="dk1"/>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63" name="Google Shape;63;p1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1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5" name="Google Shape;65;p1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66" name="Shape 66"/>
        <p:cNvGrpSpPr/>
        <p:nvPr/>
      </p:nvGrpSpPr>
      <p:grpSpPr>
        <a:xfrm>
          <a:off x="0" y="0"/>
          <a:ext cx="0" cy="0"/>
          <a:chOff x="0" y="0"/>
          <a:chExt cx="0" cy="0"/>
        </a:xfrm>
      </p:grpSpPr>
      <p:sp>
        <p:nvSpPr>
          <p:cNvPr id="67" name="Google Shape;67;p1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44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8" name="Google Shape;68;p18"/>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80"/>
              </a:spcBef>
              <a:spcAft>
                <a:spcPts val="0"/>
              </a:spcAft>
              <a:buClr>
                <a:schemeClr val="dk1"/>
              </a:buClr>
              <a:buSzPts val="2400"/>
              <a:buNone/>
              <a:defRPr b="1" sz="2400"/>
            </a:lvl1pPr>
            <a:lvl2pPr indent="-228600" lvl="1" marL="914400" algn="l">
              <a:lnSpc>
                <a:spcPct val="100000"/>
              </a:lnSpc>
              <a:spcBef>
                <a:spcPts val="400"/>
              </a:spcBef>
              <a:spcAft>
                <a:spcPts val="0"/>
              </a:spcAft>
              <a:buClr>
                <a:schemeClr val="dk1"/>
              </a:buClr>
              <a:buSzPts val="2000"/>
              <a:buNone/>
              <a:defRPr b="1" sz="2000"/>
            </a:lvl2pPr>
            <a:lvl3pPr indent="-228600" lvl="2" marL="1371600" algn="l">
              <a:lnSpc>
                <a:spcPct val="100000"/>
              </a:lnSpc>
              <a:spcBef>
                <a:spcPts val="360"/>
              </a:spcBef>
              <a:spcAft>
                <a:spcPts val="0"/>
              </a:spcAft>
              <a:buClr>
                <a:schemeClr val="dk1"/>
              </a:buClr>
              <a:buSzPts val="1800"/>
              <a:buNone/>
              <a:defRPr b="1" sz="1800"/>
            </a:lvl3pPr>
            <a:lvl4pPr indent="-228600" lvl="3" marL="1828800" algn="l">
              <a:lnSpc>
                <a:spcPct val="100000"/>
              </a:lnSpc>
              <a:spcBef>
                <a:spcPts val="320"/>
              </a:spcBef>
              <a:spcAft>
                <a:spcPts val="0"/>
              </a:spcAft>
              <a:buClr>
                <a:schemeClr val="dk1"/>
              </a:buClr>
              <a:buSzPts val="1600"/>
              <a:buNone/>
              <a:defRPr b="1" sz="1600"/>
            </a:lvl4pPr>
            <a:lvl5pPr indent="-228600" lvl="4" marL="2286000" algn="l">
              <a:lnSpc>
                <a:spcPct val="100000"/>
              </a:lnSpc>
              <a:spcBef>
                <a:spcPts val="320"/>
              </a:spcBef>
              <a:spcAft>
                <a:spcPts val="0"/>
              </a:spcAft>
              <a:buClr>
                <a:schemeClr val="dk1"/>
              </a:buClr>
              <a:buSzPts val="1600"/>
              <a:buNone/>
              <a:defRPr b="1" sz="1600"/>
            </a:lvl5pPr>
            <a:lvl6pPr indent="-228600" lvl="5" marL="2743200" algn="l">
              <a:lnSpc>
                <a:spcPct val="100000"/>
              </a:lnSpc>
              <a:spcBef>
                <a:spcPts val="320"/>
              </a:spcBef>
              <a:spcAft>
                <a:spcPts val="0"/>
              </a:spcAft>
              <a:buClr>
                <a:schemeClr val="dk1"/>
              </a:buClr>
              <a:buSzPts val="1600"/>
              <a:buNone/>
              <a:defRPr b="1" sz="1600"/>
            </a:lvl6pPr>
            <a:lvl7pPr indent="-228600" lvl="6" marL="3200400" algn="l">
              <a:lnSpc>
                <a:spcPct val="100000"/>
              </a:lnSpc>
              <a:spcBef>
                <a:spcPts val="320"/>
              </a:spcBef>
              <a:spcAft>
                <a:spcPts val="0"/>
              </a:spcAft>
              <a:buClr>
                <a:schemeClr val="dk1"/>
              </a:buClr>
              <a:buSzPts val="1600"/>
              <a:buNone/>
              <a:defRPr b="1" sz="1600"/>
            </a:lvl7pPr>
            <a:lvl8pPr indent="-228600" lvl="7" marL="3657600" algn="l">
              <a:lnSpc>
                <a:spcPct val="100000"/>
              </a:lnSpc>
              <a:spcBef>
                <a:spcPts val="320"/>
              </a:spcBef>
              <a:spcAft>
                <a:spcPts val="0"/>
              </a:spcAft>
              <a:buClr>
                <a:schemeClr val="dk1"/>
              </a:buClr>
              <a:buSzPts val="1600"/>
              <a:buNone/>
              <a:defRPr b="1" sz="1600"/>
            </a:lvl8pPr>
            <a:lvl9pPr indent="-228600" lvl="8" marL="4114800" algn="l">
              <a:lnSpc>
                <a:spcPct val="100000"/>
              </a:lnSpc>
              <a:spcBef>
                <a:spcPts val="320"/>
              </a:spcBef>
              <a:spcAft>
                <a:spcPts val="0"/>
              </a:spcAft>
              <a:buClr>
                <a:schemeClr val="dk1"/>
              </a:buClr>
              <a:buSzPts val="1600"/>
              <a:buNone/>
              <a:defRPr b="1" sz="1600"/>
            </a:lvl9pPr>
          </a:lstStyle>
          <a:p/>
        </p:txBody>
      </p:sp>
      <p:sp>
        <p:nvSpPr>
          <p:cNvPr id="69" name="Google Shape;69;p18"/>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lnSpc>
                <a:spcPct val="100000"/>
              </a:lnSpc>
              <a:spcBef>
                <a:spcPts val="480"/>
              </a:spcBef>
              <a:spcAft>
                <a:spcPts val="0"/>
              </a:spcAft>
              <a:buClr>
                <a:schemeClr val="dk1"/>
              </a:buClr>
              <a:buSzPts val="2400"/>
              <a:buChar char="•"/>
              <a:defRPr sz="2400"/>
            </a:lvl1pPr>
            <a:lvl2pPr indent="-355600" lvl="1" marL="914400" algn="l">
              <a:lnSpc>
                <a:spcPct val="100000"/>
              </a:lnSpc>
              <a:spcBef>
                <a:spcPts val="400"/>
              </a:spcBef>
              <a:spcAft>
                <a:spcPts val="0"/>
              </a:spcAft>
              <a:buClr>
                <a:schemeClr val="dk1"/>
              </a:buClr>
              <a:buSzPts val="2000"/>
              <a:buChar char="–"/>
              <a:defRPr sz="2000"/>
            </a:lvl2pPr>
            <a:lvl3pPr indent="-342900" lvl="2" marL="1371600" algn="l">
              <a:lnSpc>
                <a:spcPct val="100000"/>
              </a:lnSpc>
              <a:spcBef>
                <a:spcPts val="360"/>
              </a:spcBef>
              <a:spcAft>
                <a:spcPts val="0"/>
              </a:spcAft>
              <a:buClr>
                <a:schemeClr val="dk1"/>
              </a:buClr>
              <a:buSzPts val="1800"/>
              <a:buChar char="•"/>
              <a:defRPr sz="1800"/>
            </a:lvl3pPr>
            <a:lvl4pPr indent="-330200" lvl="3" marL="1828800" algn="l">
              <a:lnSpc>
                <a:spcPct val="100000"/>
              </a:lnSpc>
              <a:spcBef>
                <a:spcPts val="320"/>
              </a:spcBef>
              <a:spcAft>
                <a:spcPts val="0"/>
              </a:spcAft>
              <a:buClr>
                <a:schemeClr val="dk1"/>
              </a:buClr>
              <a:buSzPts val="1600"/>
              <a:buChar char="–"/>
              <a:defRPr sz="1600"/>
            </a:lvl4pPr>
            <a:lvl5pPr indent="-330200" lvl="4" marL="2286000" algn="l">
              <a:lnSpc>
                <a:spcPct val="100000"/>
              </a:lnSpc>
              <a:spcBef>
                <a:spcPts val="320"/>
              </a:spcBef>
              <a:spcAft>
                <a:spcPts val="0"/>
              </a:spcAft>
              <a:buClr>
                <a:schemeClr val="dk1"/>
              </a:buClr>
              <a:buSzPts val="1600"/>
              <a:buChar char="»"/>
              <a:defRPr sz="1600"/>
            </a:lvl5pPr>
            <a:lvl6pPr indent="-330200" lvl="5" marL="2743200" algn="l">
              <a:lnSpc>
                <a:spcPct val="100000"/>
              </a:lnSpc>
              <a:spcBef>
                <a:spcPts val="320"/>
              </a:spcBef>
              <a:spcAft>
                <a:spcPts val="0"/>
              </a:spcAft>
              <a:buClr>
                <a:schemeClr val="dk1"/>
              </a:buClr>
              <a:buSzPts val="1600"/>
              <a:buChar char="•"/>
              <a:defRPr sz="1600"/>
            </a:lvl6pPr>
            <a:lvl7pPr indent="-330200" lvl="6" marL="3200400" algn="l">
              <a:lnSpc>
                <a:spcPct val="100000"/>
              </a:lnSpc>
              <a:spcBef>
                <a:spcPts val="320"/>
              </a:spcBef>
              <a:spcAft>
                <a:spcPts val="0"/>
              </a:spcAft>
              <a:buClr>
                <a:schemeClr val="dk1"/>
              </a:buClr>
              <a:buSzPts val="1600"/>
              <a:buChar char="•"/>
              <a:defRPr sz="1600"/>
            </a:lvl7pPr>
            <a:lvl8pPr indent="-330200" lvl="7" marL="3657600" algn="l">
              <a:lnSpc>
                <a:spcPct val="100000"/>
              </a:lnSpc>
              <a:spcBef>
                <a:spcPts val="320"/>
              </a:spcBef>
              <a:spcAft>
                <a:spcPts val="0"/>
              </a:spcAft>
              <a:buClr>
                <a:schemeClr val="dk1"/>
              </a:buClr>
              <a:buSzPts val="1600"/>
              <a:buChar char="•"/>
              <a:defRPr sz="1600"/>
            </a:lvl8pPr>
            <a:lvl9pPr indent="-330200" lvl="8" marL="4114800" algn="l">
              <a:lnSpc>
                <a:spcPct val="100000"/>
              </a:lnSpc>
              <a:spcBef>
                <a:spcPts val="320"/>
              </a:spcBef>
              <a:spcAft>
                <a:spcPts val="0"/>
              </a:spcAft>
              <a:buClr>
                <a:schemeClr val="dk1"/>
              </a:buClr>
              <a:buSzPts val="1600"/>
              <a:buChar char="•"/>
              <a:defRPr sz="1600"/>
            </a:lvl9pPr>
          </a:lstStyle>
          <a:p/>
        </p:txBody>
      </p:sp>
      <p:sp>
        <p:nvSpPr>
          <p:cNvPr id="70" name="Google Shape;70;p18"/>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80"/>
              </a:spcBef>
              <a:spcAft>
                <a:spcPts val="0"/>
              </a:spcAft>
              <a:buClr>
                <a:schemeClr val="dk1"/>
              </a:buClr>
              <a:buSzPts val="2400"/>
              <a:buNone/>
              <a:defRPr b="1" sz="2400"/>
            </a:lvl1pPr>
            <a:lvl2pPr indent="-228600" lvl="1" marL="914400" algn="l">
              <a:lnSpc>
                <a:spcPct val="100000"/>
              </a:lnSpc>
              <a:spcBef>
                <a:spcPts val="400"/>
              </a:spcBef>
              <a:spcAft>
                <a:spcPts val="0"/>
              </a:spcAft>
              <a:buClr>
                <a:schemeClr val="dk1"/>
              </a:buClr>
              <a:buSzPts val="2000"/>
              <a:buNone/>
              <a:defRPr b="1" sz="2000"/>
            </a:lvl2pPr>
            <a:lvl3pPr indent="-228600" lvl="2" marL="1371600" algn="l">
              <a:lnSpc>
                <a:spcPct val="100000"/>
              </a:lnSpc>
              <a:spcBef>
                <a:spcPts val="360"/>
              </a:spcBef>
              <a:spcAft>
                <a:spcPts val="0"/>
              </a:spcAft>
              <a:buClr>
                <a:schemeClr val="dk1"/>
              </a:buClr>
              <a:buSzPts val="1800"/>
              <a:buNone/>
              <a:defRPr b="1" sz="1800"/>
            </a:lvl3pPr>
            <a:lvl4pPr indent="-228600" lvl="3" marL="1828800" algn="l">
              <a:lnSpc>
                <a:spcPct val="100000"/>
              </a:lnSpc>
              <a:spcBef>
                <a:spcPts val="320"/>
              </a:spcBef>
              <a:spcAft>
                <a:spcPts val="0"/>
              </a:spcAft>
              <a:buClr>
                <a:schemeClr val="dk1"/>
              </a:buClr>
              <a:buSzPts val="1600"/>
              <a:buNone/>
              <a:defRPr b="1" sz="1600"/>
            </a:lvl4pPr>
            <a:lvl5pPr indent="-228600" lvl="4" marL="2286000" algn="l">
              <a:lnSpc>
                <a:spcPct val="100000"/>
              </a:lnSpc>
              <a:spcBef>
                <a:spcPts val="320"/>
              </a:spcBef>
              <a:spcAft>
                <a:spcPts val="0"/>
              </a:spcAft>
              <a:buClr>
                <a:schemeClr val="dk1"/>
              </a:buClr>
              <a:buSzPts val="1600"/>
              <a:buNone/>
              <a:defRPr b="1" sz="1600"/>
            </a:lvl5pPr>
            <a:lvl6pPr indent="-228600" lvl="5" marL="2743200" algn="l">
              <a:lnSpc>
                <a:spcPct val="100000"/>
              </a:lnSpc>
              <a:spcBef>
                <a:spcPts val="320"/>
              </a:spcBef>
              <a:spcAft>
                <a:spcPts val="0"/>
              </a:spcAft>
              <a:buClr>
                <a:schemeClr val="dk1"/>
              </a:buClr>
              <a:buSzPts val="1600"/>
              <a:buNone/>
              <a:defRPr b="1" sz="1600"/>
            </a:lvl6pPr>
            <a:lvl7pPr indent="-228600" lvl="6" marL="3200400" algn="l">
              <a:lnSpc>
                <a:spcPct val="100000"/>
              </a:lnSpc>
              <a:spcBef>
                <a:spcPts val="320"/>
              </a:spcBef>
              <a:spcAft>
                <a:spcPts val="0"/>
              </a:spcAft>
              <a:buClr>
                <a:schemeClr val="dk1"/>
              </a:buClr>
              <a:buSzPts val="1600"/>
              <a:buNone/>
              <a:defRPr b="1" sz="1600"/>
            </a:lvl7pPr>
            <a:lvl8pPr indent="-228600" lvl="7" marL="3657600" algn="l">
              <a:lnSpc>
                <a:spcPct val="100000"/>
              </a:lnSpc>
              <a:spcBef>
                <a:spcPts val="320"/>
              </a:spcBef>
              <a:spcAft>
                <a:spcPts val="0"/>
              </a:spcAft>
              <a:buClr>
                <a:schemeClr val="dk1"/>
              </a:buClr>
              <a:buSzPts val="1600"/>
              <a:buNone/>
              <a:defRPr b="1" sz="1600"/>
            </a:lvl8pPr>
            <a:lvl9pPr indent="-228600" lvl="8" marL="4114800" algn="l">
              <a:lnSpc>
                <a:spcPct val="100000"/>
              </a:lnSpc>
              <a:spcBef>
                <a:spcPts val="320"/>
              </a:spcBef>
              <a:spcAft>
                <a:spcPts val="0"/>
              </a:spcAft>
              <a:buClr>
                <a:schemeClr val="dk1"/>
              </a:buClr>
              <a:buSzPts val="1600"/>
              <a:buNone/>
              <a:defRPr b="1" sz="1600"/>
            </a:lvl9pPr>
          </a:lstStyle>
          <a:p/>
        </p:txBody>
      </p:sp>
      <p:sp>
        <p:nvSpPr>
          <p:cNvPr id="71" name="Google Shape;71;p18"/>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lnSpc>
                <a:spcPct val="100000"/>
              </a:lnSpc>
              <a:spcBef>
                <a:spcPts val="480"/>
              </a:spcBef>
              <a:spcAft>
                <a:spcPts val="0"/>
              </a:spcAft>
              <a:buClr>
                <a:schemeClr val="dk1"/>
              </a:buClr>
              <a:buSzPts val="2400"/>
              <a:buChar char="•"/>
              <a:defRPr sz="2400"/>
            </a:lvl1pPr>
            <a:lvl2pPr indent="-355600" lvl="1" marL="914400" algn="l">
              <a:lnSpc>
                <a:spcPct val="100000"/>
              </a:lnSpc>
              <a:spcBef>
                <a:spcPts val="400"/>
              </a:spcBef>
              <a:spcAft>
                <a:spcPts val="0"/>
              </a:spcAft>
              <a:buClr>
                <a:schemeClr val="dk1"/>
              </a:buClr>
              <a:buSzPts val="2000"/>
              <a:buChar char="–"/>
              <a:defRPr sz="2000"/>
            </a:lvl2pPr>
            <a:lvl3pPr indent="-342900" lvl="2" marL="1371600" algn="l">
              <a:lnSpc>
                <a:spcPct val="100000"/>
              </a:lnSpc>
              <a:spcBef>
                <a:spcPts val="360"/>
              </a:spcBef>
              <a:spcAft>
                <a:spcPts val="0"/>
              </a:spcAft>
              <a:buClr>
                <a:schemeClr val="dk1"/>
              </a:buClr>
              <a:buSzPts val="1800"/>
              <a:buChar char="•"/>
              <a:defRPr sz="1800"/>
            </a:lvl3pPr>
            <a:lvl4pPr indent="-330200" lvl="3" marL="1828800" algn="l">
              <a:lnSpc>
                <a:spcPct val="100000"/>
              </a:lnSpc>
              <a:spcBef>
                <a:spcPts val="320"/>
              </a:spcBef>
              <a:spcAft>
                <a:spcPts val="0"/>
              </a:spcAft>
              <a:buClr>
                <a:schemeClr val="dk1"/>
              </a:buClr>
              <a:buSzPts val="1600"/>
              <a:buChar char="–"/>
              <a:defRPr sz="1600"/>
            </a:lvl4pPr>
            <a:lvl5pPr indent="-330200" lvl="4" marL="2286000" algn="l">
              <a:lnSpc>
                <a:spcPct val="100000"/>
              </a:lnSpc>
              <a:spcBef>
                <a:spcPts val="320"/>
              </a:spcBef>
              <a:spcAft>
                <a:spcPts val="0"/>
              </a:spcAft>
              <a:buClr>
                <a:schemeClr val="dk1"/>
              </a:buClr>
              <a:buSzPts val="1600"/>
              <a:buChar char="»"/>
              <a:defRPr sz="1600"/>
            </a:lvl5pPr>
            <a:lvl6pPr indent="-330200" lvl="5" marL="2743200" algn="l">
              <a:lnSpc>
                <a:spcPct val="100000"/>
              </a:lnSpc>
              <a:spcBef>
                <a:spcPts val="320"/>
              </a:spcBef>
              <a:spcAft>
                <a:spcPts val="0"/>
              </a:spcAft>
              <a:buClr>
                <a:schemeClr val="dk1"/>
              </a:buClr>
              <a:buSzPts val="1600"/>
              <a:buChar char="•"/>
              <a:defRPr sz="1600"/>
            </a:lvl6pPr>
            <a:lvl7pPr indent="-330200" lvl="6" marL="3200400" algn="l">
              <a:lnSpc>
                <a:spcPct val="100000"/>
              </a:lnSpc>
              <a:spcBef>
                <a:spcPts val="320"/>
              </a:spcBef>
              <a:spcAft>
                <a:spcPts val="0"/>
              </a:spcAft>
              <a:buClr>
                <a:schemeClr val="dk1"/>
              </a:buClr>
              <a:buSzPts val="1600"/>
              <a:buChar char="•"/>
              <a:defRPr sz="1600"/>
            </a:lvl7pPr>
            <a:lvl8pPr indent="-330200" lvl="7" marL="3657600" algn="l">
              <a:lnSpc>
                <a:spcPct val="100000"/>
              </a:lnSpc>
              <a:spcBef>
                <a:spcPts val="320"/>
              </a:spcBef>
              <a:spcAft>
                <a:spcPts val="0"/>
              </a:spcAft>
              <a:buClr>
                <a:schemeClr val="dk1"/>
              </a:buClr>
              <a:buSzPts val="1600"/>
              <a:buChar char="•"/>
              <a:defRPr sz="1600"/>
            </a:lvl8pPr>
            <a:lvl9pPr indent="-330200" lvl="8" marL="4114800" algn="l">
              <a:lnSpc>
                <a:spcPct val="100000"/>
              </a:lnSpc>
              <a:spcBef>
                <a:spcPts val="320"/>
              </a:spcBef>
              <a:spcAft>
                <a:spcPts val="0"/>
              </a:spcAft>
              <a:buClr>
                <a:schemeClr val="dk1"/>
              </a:buClr>
              <a:buSzPts val="1600"/>
              <a:buChar char="•"/>
              <a:defRPr sz="1600"/>
            </a:lvl9pPr>
          </a:lstStyle>
          <a:p/>
        </p:txBody>
      </p:sp>
      <p:sp>
        <p:nvSpPr>
          <p:cNvPr id="72" name="Google Shape;72;p1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1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4" name="Google Shape;74;p1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75" name="Shape 75"/>
        <p:cNvGrpSpPr/>
        <p:nvPr/>
      </p:nvGrpSpPr>
      <p:grpSpPr>
        <a:xfrm>
          <a:off x="0" y="0"/>
          <a:ext cx="0" cy="0"/>
          <a:chOff x="0" y="0"/>
          <a:chExt cx="0" cy="0"/>
        </a:xfrm>
      </p:grpSpPr>
      <p:sp>
        <p:nvSpPr>
          <p:cNvPr id="76" name="Google Shape;76;p20"/>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chemeClr val="dk1"/>
              </a:buClr>
              <a:buSzPts val="2000"/>
              <a:buFont typeface="Calibri"/>
              <a:buNone/>
              <a:defRPr b="1" sz="2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7" name="Google Shape;77;p20"/>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lnSpc>
                <a:spcPct val="100000"/>
              </a:lnSpc>
              <a:spcBef>
                <a:spcPts val="640"/>
              </a:spcBef>
              <a:spcAft>
                <a:spcPts val="0"/>
              </a:spcAft>
              <a:buClr>
                <a:schemeClr val="dk1"/>
              </a:buClr>
              <a:buSzPts val="3200"/>
              <a:buChar char="•"/>
              <a:defRPr sz="3200"/>
            </a:lvl1pPr>
            <a:lvl2pPr indent="-406400" lvl="1" marL="914400" algn="l">
              <a:lnSpc>
                <a:spcPct val="100000"/>
              </a:lnSpc>
              <a:spcBef>
                <a:spcPts val="560"/>
              </a:spcBef>
              <a:spcAft>
                <a:spcPts val="0"/>
              </a:spcAft>
              <a:buClr>
                <a:schemeClr val="dk1"/>
              </a:buClr>
              <a:buSzPts val="2800"/>
              <a:buChar char="–"/>
              <a:defRPr sz="2800"/>
            </a:lvl2pPr>
            <a:lvl3pPr indent="-381000" lvl="2" marL="1371600" algn="l">
              <a:lnSpc>
                <a:spcPct val="100000"/>
              </a:lnSpc>
              <a:spcBef>
                <a:spcPts val="480"/>
              </a:spcBef>
              <a:spcAft>
                <a:spcPts val="0"/>
              </a:spcAft>
              <a:buClr>
                <a:schemeClr val="dk1"/>
              </a:buClr>
              <a:buSzPts val="2400"/>
              <a:buChar char="•"/>
              <a:defRPr sz="2400"/>
            </a:lvl3pPr>
            <a:lvl4pPr indent="-355600" lvl="3" marL="1828800" algn="l">
              <a:lnSpc>
                <a:spcPct val="100000"/>
              </a:lnSpc>
              <a:spcBef>
                <a:spcPts val="400"/>
              </a:spcBef>
              <a:spcAft>
                <a:spcPts val="0"/>
              </a:spcAft>
              <a:buClr>
                <a:schemeClr val="dk1"/>
              </a:buClr>
              <a:buSzPts val="2000"/>
              <a:buChar char="–"/>
              <a:defRPr sz="2000"/>
            </a:lvl4pPr>
            <a:lvl5pPr indent="-355600" lvl="4" marL="2286000" algn="l">
              <a:lnSpc>
                <a:spcPct val="100000"/>
              </a:lnSpc>
              <a:spcBef>
                <a:spcPts val="400"/>
              </a:spcBef>
              <a:spcAft>
                <a:spcPts val="0"/>
              </a:spcAft>
              <a:buClr>
                <a:schemeClr val="dk1"/>
              </a:buClr>
              <a:buSzPts val="2000"/>
              <a:buChar char="»"/>
              <a:defRPr sz="2000"/>
            </a:lvl5pPr>
            <a:lvl6pPr indent="-355600" lvl="5" marL="2743200" algn="l">
              <a:lnSpc>
                <a:spcPct val="100000"/>
              </a:lnSpc>
              <a:spcBef>
                <a:spcPts val="400"/>
              </a:spcBef>
              <a:spcAft>
                <a:spcPts val="0"/>
              </a:spcAft>
              <a:buClr>
                <a:schemeClr val="dk1"/>
              </a:buClr>
              <a:buSzPts val="2000"/>
              <a:buChar char="•"/>
              <a:defRPr sz="2000"/>
            </a:lvl6pPr>
            <a:lvl7pPr indent="-355600" lvl="6" marL="3200400" algn="l">
              <a:lnSpc>
                <a:spcPct val="100000"/>
              </a:lnSpc>
              <a:spcBef>
                <a:spcPts val="400"/>
              </a:spcBef>
              <a:spcAft>
                <a:spcPts val="0"/>
              </a:spcAft>
              <a:buClr>
                <a:schemeClr val="dk1"/>
              </a:buClr>
              <a:buSzPts val="2000"/>
              <a:buChar char="•"/>
              <a:defRPr sz="2000"/>
            </a:lvl7pPr>
            <a:lvl8pPr indent="-355600" lvl="7" marL="3657600" algn="l">
              <a:lnSpc>
                <a:spcPct val="100000"/>
              </a:lnSpc>
              <a:spcBef>
                <a:spcPts val="400"/>
              </a:spcBef>
              <a:spcAft>
                <a:spcPts val="0"/>
              </a:spcAft>
              <a:buClr>
                <a:schemeClr val="dk1"/>
              </a:buClr>
              <a:buSzPts val="2000"/>
              <a:buChar char="•"/>
              <a:defRPr sz="2000"/>
            </a:lvl8pPr>
            <a:lvl9pPr indent="-355600" lvl="8" marL="4114800" algn="l">
              <a:lnSpc>
                <a:spcPct val="100000"/>
              </a:lnSpc>
              <a:spcBef>
                <a:spcPts val="400"/>
              </a:spcBef>
              <a:spcAft>
                <a:spcPts val="0"/>
              </a:spcAft>
              <a:buClr>
                <a:schemeClr val="dk1"/>
              </a:buClr>
              <a:buSzPts val="2000"/>
              <a:buChar char="•"/>
              <a:defRPr sz="2000"/>
            </a:lvl9pPr>
          </a:lstStyle>
          <a:p/>
        </p:txBody>
      </p:sp>
      <p:sp>
        <p:nvSpPr>
          <p:cNvPr id="78" name="Google Shape;78;p20"/>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280"/>
              </a:spcBef>
              <a:spcAft>
                <a:spcPts val="0"/>
              </a:spcAft>
              <a:buClr>
                <a:schemeClr val="dk1"/>
              </a:buClr>
              <a:buSzPts val="1400"/>
              <a:buNone/>
              <a:defRPr sz="1400"/>
            </a:lvl1pPr>
            <a:lvl2pPr indent="-228600" lvl="1" marL="914400" algn="l">
              <a:lnSpc>
                <a:spcPct val="100000"/>
              </a:lnSpc>
              <a:spcBef>
                <a:spcPts val="240"/>
              </a:spcBef>
              <a:spcAft>
                <a:spcPts val="0"/>
              </a:spcAft>
              <a:buClr>
                <a:schemeClr val="dk1"/>
              </a:buClr>
              <a:buSzPts val="1200"/>
              <a:buNone/>
              <a:defRPr sz="1200"/>
            </a:lvl2pPr>
            <a:lvl3pPr indent="-228600" lvl="2" marL="1371600" algn="l">
              <a:lnSpc>
                <a:spcPct val="100000"/>
              </a:lnSpc>
              <a:spcBef>
                <a:spcPts val="200"/>
              </a:spcBef>
              <a:spcAft>
                <a:spcPts val="0"/>
              </a:spcAft>
              <a:buClr>
                <a:schemeClr val="dk1"/>
              </a:buClr>
              <a:buSzPts val="1000"/>
              <a:buNone/>
              <a:defRPr sz="1000"/>
            </a:lvl3pPr>
            <a:lvl4pPr indent="-228600" lvl="3" marL="1828800" algn="l">
              <a:lnSpc>
                <a:spcPct val="100000"/>
              </a:lnSpc>
              <a:spcBef>
                <a:spcPts val="180"/>
              </a:spcBef>
              <a:spcAft>
                <a:spcPts val="0"/>
              </a:spcAft>
              <a:buClr>
                <a:schemeClr val="dk1"/>
              </a:buClr>
              <a:buSzPts val="900"/>
              <a:buNone/>
              <a:defRPr sz="900"/>
            </a:lvl4pPr>
            <a:lvl5pPr indent="-228600" lvl="4" marL="2286000" algn="l">
              <a:lnSpc>
                <a:spcPct val="100000"/>
              </a:lnSpc>
              <a:spcBef>
                <a:spcPts val="180"/>
              </a:spcBef>
              <a:spcAft>
                <a:spcPts val="0"/>
              </a:spcAft>
              <a:buClr>
                <a:schemeClr val="dk1"/>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79" name="Google Shape;79;p2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0" name="Google Shape;80;p2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1" name="Google Shape;81;p2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82" name="Shape 82"/>
        <p:cNvGrpSpPr/>
        <p:nvPr/>
      </p:nvGrpSpPr>
      <p:grpSpPr>
        <a:xfrm>
          <a:off x="0" y="0"/>
          <a:ext cx="0" cy="0"/>
          <a:chOff x="0" y="0"/>
          <a:chExt cx="0" cy="0"/>
        </a:xfrm>
      </p:grpSpPr>
      <p:sp>
        <p:nvSpPr>
          <p:cNvPr id="83" name="Google Shape;83;p21"/>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chemeClr val="dk1"/>
              </a:buClr>
              <a:buSzPts val="2000"/>
              <a:buFont typeface="Calibri"/>
              <a:buNone/>
              <a:defRPr b="1" sz="2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4" name="Google Shape;84;p21"/>
          <p:cNvSpPr/>
          <p:nvPr>
            <p:ph idx="2" type="pic"/>
          </p:nvPr>
        </p:nvSpPr>
        <p:spPr>
          <a:xfrm>
            <a:off x="1792288" y="612775"/>
            <a:ext cx="5486400" cy="4114800"/>
          </a:xfrm>
          <a:prstGeom prst="rect">
            <a:avLst/>
          </a:prstGeom>
          <a:noFill/>
          <a:ln>
            <a:noFill/>
          </a:ln>
        </p:spPr>
      </p:sp>
      <p:sp>
        <p:nvSpPr>
          <p:cNvPr id="85" name="Google Shape;85;p21"/>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280"/>
              </a:spcBef>
              <a:spcAft>
                <a:spcPts val="0"/>
              </a:spcAft>
              <a:buClr>
                <a:schemeClr val="dk1"/>
              </a:buClr>
              <a:buSzPts val="1400"/>
              <a:buNone/>
              <a:defRPr sz="1400"/>
            </a:lvl1pPr>
            <a:lvl2pPr indent="-228600" lvl="1" marL="914400" algn="l">
              <a:lnSpc>
                <a:spcPct val="100000"/>
              </a:lnSpc>
              <a:spcBef>
                <a:spcPts val="240"/>
              </a:spcBef>
              <a:spcAft>
                <a:spcPts val="0"/>
              </a:spcAft>
              <a:buClr>
                <a:schemeClr val="dk1"/>
              </a:buClr>
              <a:buSzPts val="1200"/>
              <a:buNone/>
              <a:defRPr sz="1200"/>
            </a:lvl2pPr>
            <a:lvl3pPr indent="-228600" lvl="2" marL="1371600" algn="l">
              <a:lnSpc>
                <a:spcPct val="100000"/>
              </a:lnSpc>
              <a:spcBef>
                <a:spcPts val="200"/>
              </a:spcBef>
              <a:spcAft>
                <a:spcPts val="0"/>
              </a:spcAft>
              <a:buClr>
                <a:schemeClr val="dk1"/>
              </a:buClr>
              <a:buSzPts val="1000"/>
              <a:buNone/>
              <a:defRPr sz="1000"/>
            </a:lvl3pPr>
            <a:lvl4pPr indent="-228600" lvl="3" marL="1828800" algn="l">
              <a:lnSpc>
                <a:spcPct val="100000"/>
              </a:lnSpc>
              <a:spcBef>
                <a:spcPts val="180"/>
              </a:spcBef>
              <a:spcAft>
                <a:spcPts val="0"/>
              </a:spcAft>
              <a:buClr>
                <a:schemeClr val="dk1"/>
              </a:buClr>
              <a:buSzPts val="900"/>
              <a:buNone/>
              <a:defRPr sz="900"/>
            </a:lvl4pPr>
            <a:lvl5pPr indent="-228600" lvl="4" marL="2286000" algn="l">
              <a:lnSpc>
                <a:spcPct val="100000"/>
              </a:lnSpc>
              <a:spcBef>
                <a:spcPts val="180"/>
              </a:spcBef>
              <a:spcAft>
                <a:spcPts val="0"/>
              </a:spcAft>
              <a:buClr>
                <a:schemeClr val="dk1"/>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86" name="Google Shape;86;p2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7" name="Google Shape;87;p2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8" name="Google Shape;88;p2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89" name="Shape 89"/>
        <p:cNvGrpSpPr/>
        <p:nvPr/>
      </p:nvGrpSpPr>
      <p:grpSpPr>
        <a:xfrm>
          <a:off x="0" y="0"/>
          <a:ext cx="0" cy="0"/>
          <a:chOff x="0" y="0"/>
          <a:chExt cx="0" cy="0"/>
        </a:xfrm>
      </p:grpSpPr>
      <p:sp>
        <p:nvSpPr>
          <p:cNvPr id="90" name="Google Shape;90;p2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1" name="Google Shape;91;p22"/>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92" name="Google Shape;92;p2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3" name="Google Shape;93;p2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4" name="Google Shape;94;p2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95" name="Shape 95"/>
        <p:cNvGrpSpPr/>
        <p:nvPr/>
      </p:nvGrpSpPr>
      <p:grpSpPr>
        <a:xfrm>
          <a:off x="0" y="0"/>
          <a:ext cx="0" cy="0"/>
          <a:chOff x="0" y="0"/>
          <a:chExt cx="0" cy="0"/>
        </a:xfrm>
      </p:grpSpPr>
      <p:sp>
        <p:nvSpPr>
          <p:cNvPr id="96" name="Google Shape;96;p23"/>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7" name="Google Shape;97;p23"/>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98" name="Google Shape;98;p2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9" name="Google Shape;99;p2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0" name="Google Shape;100;p2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5" name="Shape 15"/>
        <p:cNvGrpSpPr/>
        <p:nvPr/>
      </p:nvGrpSpPr>
      <p:grpSpPr>
        <a:xfrm>
          <a:off x="0" y="0"/>
          <a:ext cx="0" cy="0"/>
          <a:chOff x="0" y="0"/>
          <a:chExt cx="0" cy="0"/>
        </a:xfrm>
      </p:grpSpPr>
      <p:sp>
        <p:nvSpPr>
          <p:cNvPr id="16" name="Google Shape;16;p1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1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 name="Google Shape;18;p1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1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0" name="Shape 20"/>
        <p:cNvGrpSpPr/>
        <p:nvPr/>
      </p:nvGrpSpPr>
      <p:grpSpPr>
        <a:xfrm>
          <a:off x="0" y="0"/>
          <a:ext cx="0" cy="0"/>
          <a:chOff x="0" y="0"/>
          <a:chExt cx="0" cy="0"/>
        </a:xfrm>
      </p:grpSpPr>
      <p:sp>
        <p:nvSpPr>
          <p:cNvPr id="21" name="Google Shape;21;p14"/>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 name="Google Shape;22;p14"/>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p:txBody>
      </p:sp>
      <p:sp>
        <p:nvSpPr>
          <p:cNvPr id="23" name="Google Shape;23;p1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 name="Google Shape;24;p1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1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new">
  <p:cSld name="Slide new">
    <p:spTree>
      <p:nvGrpSpPr>
        <p:cNvPr id="26" name="Shape 26"/>
        <p:cNvGrpSpPr/>
        <p:nvPr/>
      </p:nvGrpSpPr>
      <p:grpSpPr>
        <a:xfrm>
          <a:off x="0" y="0"/>
          <a:ext cx="0" cy="0"/>
          <a:chOff x="0" y="0"/>
          <a:chExt cx="0" cy="0"/>
        </a:xfrm>
      </p:grpSpPr>
      <p:sp>
        <p:nvSpPr>
          <p:cNvPr id="27" name="Google Shape;27;p96"/>
          <p:cNvSpPr/>
          <p:nvPr/>
        </p:nvSpPr>
        <p:spPr>
          <a:xfrm>
            <a:off x="0" y="1614527"/>
            <a:ext cx="18288000" cy="8185349"/>
          </a:xfrm>
          <a:prstGeom prst="rect">
            <a:avLst/>
          </a:prstGeom>
          <a:solidFill>
            <a:srgbClr val="005575">
              <a:alpha val="9411"/>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708"/>
              <a:buFont typeface="Arial"/>
              <a:buNone/>
            </a:pPr>
            <a:r>
              <a:t/>
            </a:r>
            <a:endParaRPr b="0" i="0" sz="2708" u="none" cap="none" strike="noStrike">
              <a:solidFill>
                <a:schemeClr val="lt1"/>
              </a:solidFill>
              <a:latin typeface="Arial"/>
              <a:ea typeface="Arial"/>
              <a:cs typeface="Arial"/>
              <a:sym typeface="Arial"/>
            </a:endParaRPr>
          </a:p>
        </p:txBody>
      </p:sp>
      <p:sp>
        <p:nvSpPr>
          <p:cNvPr id="28" name="Google Shape;28;p9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SzPts val="4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96"/>
          <p:cNvSpPr txBox="1"/>
          <p:nvPr>
            <p:ph idx="1" type="body"/>
          </p:nvPr>
        </p:nvSpPr>
        <p:spPr>
          <a:xfrm>
            <a:off x="0" y="1807872"/>
            <a:ext cx="18288000" cy="7992000"/>
          </a:xfrm>
          <a:prstGeom prst="rect">
            <a:avLst/>
          </a:prstGeom>
          <a:noFill/>
          <a:ln>
            <a:noFill/>
          </a:ln>
        </p:spPr>
        <p:txBody>
          <a:bodyPr anchorCtr="0" anchor="t" bIns="45700" lIns="91425" spcFirstLastPara="1" rIns="91425" wrap="square" tIns="45700">
            <a:normAutofit/>
          </a:bodyPr>
          <a:lstStyle>
            <a:lvl1pPr indent="-431800" lvl="0" marL="457200" algn="l">
              <a:lnSpc>
                <a:spcPct val="100000"/>
              </a:lnSpc>
              <a:spcBef>
                <a:spcPts val="640"/>
              </a:spcBef>
              <a:spcAft>
                <a:spcPts val="0"/>
              </a:spcAft>
              <a:buSzPts val="3200"/>
              <a:buChar char="•"/>
              <a:defRPr u="none">
                <a:latin typeface="Arial"/>
                <a:ea typeface="Arial"/>
                <a:cs typeface="Arial"/>
                <a:sym typeface="Arial"/>
              </a:defRPr>
            </a:lvl1pPr>
            <a:lvl2pPr indent="-406400" lvl="1" marL="914400" algn="l">
              <a:lnSpc>
                <a:spcPct val="100000"/>
              </a:lnSpc>
              <a:spcBef>
                <a:spcPts val="560"/>
              </a:spcBef>
              <a:spcAft>
                <a:spcPts val="0"/>
              </a:spcAft>
              <a:buSzPts val="2800"/>
              <a:buChar char="–"/>
              <a:defRPr sz="3600"/>
            </a:lvl2pPr>
            <a:lvl3pPr indent="-381000" lvl="2" marL="1371600" algn="l">
              <a:lnSpc>
                <a:spcPct val="100000"/>
              </a:lnSpc>
              <a:spcBef>
                <a:spcPts val="480"/>
              </a:spcBef>
              <a:spcAft>
                <a:spcPts val="0"/>
              </a:spcAft>
              <a:buSzPts val="2400"/>
              <a:buChar char="•"/>
              <a:defRPr/>
            </a:lvl3pPr>
            <a:lvl4pPr indent="-355600" lvl="3" marL="1828800" algn="l">
              <a:lnSpc>
                <a:spcPct val="100000"/>
              </a:lnSpc>
              <a:spcBef>
                <a:spcPts val="401"/>
              </a:spcBef>
              <a:spcAft>
                <a:spcPts val="0"/>
              </a:spcAft>
              <a:buSzPts val="2000"/>
              <a:buChar char="–"/>
              <a:defRPr/>
            </a:lvl4pPr>
            <a:lvl5pPr indent="-355600" lvl="4" marL="2286000" algn="l">
              <a:lnSpc>
                <a:spcPct val="100000"/>
              </a:lnSpc>
              <a:spcBef>
                <a:spcPts val="401"/>
              </a:spcBef>
              <a:spcAft>
                <a:spcPts val="0"/>
              </a:spcAft>
              <a:buSzPts val="2000"/>
              <a:buChar char="»"/>
              <a:defRPr/>
            </a:lvl5pPr>
            <a:lvl6pPr indent="-355600" lvl="5" marL="2743200" algn="l">
              <a:lnSpc>
                <a:spcPct val="100000"/>
              </a:lnSpc>
              <a:spcBef>
                <a:spcPts val="401"/>
              </a:spcBef>
              <a:spcAft>
                <a:spcPts val="0"/>
              </a:spcAft>
              <a:buSzPts val="2000"/>
              <a:buChar char="•"/>
              <a:defRPr/>
            </a:lvl6pPr>
            <a:lvl7pPr indent="-355600" lvl="6" marL="3200400" algn="l">
              <a:lnSpc>
                <a:spcPct val="100000"/>
              </a:lnSpc>
              <a:spcBef>
                <a:spcPts val="401"/>
              </a:spcBef>
              <a:spcAft>
                <a:spcPts val="0"/>
              </a:spcAft>
              <a:buSzPts val="2000"/>
              <a:buChar char="•"/>
              <a:defRPr/>
            </a:lvl7pPr>
            <a:lvl8pPr indent="-355600" lvl="7" marL="3657600" algn="l">
              <a:lnSpc>
                <a:spcPct val="100000"/>
              </a:lnSpc>
              <a:spcBef>
                <a:spcPts val="401"/>
              </a:spcBef>
              <a:spcAft>
                <a:spcPts val="0"/>
              </a:spcAft>
              <a:buSzPts val="2000"/>
              <a:buChar char="•"/>
              <a:defRPr/>
            </a:lvl8pPr>
            <a:lvl9pPr indent="-355600" lvl="8" marL="4114800" algn="l">
              <a:lnSpc>
                <a:spcPct val="100000"/>
              </a:lnSpc>
              <a:spcBef>
                <a:spcPts val="401"/>
              </a:spcBef>
              <a:spcAft>
                <a:spcPts val="0"/>
              </a:spcAft>
              <a:buSzPts val="2000"/>
              <a:buChar char="•"/>
              <a:defRPr/>
            </a:lvl9pPr>
          </a:lstStyle>
          <a:p/>
        </p:txBody>
      </p:sp>
      <p:sp>
        <p:nvSpPr>
          <p:cNvPr id="30" name="Google Shape;30;p96"/>
          <p:cNvSpPr txBox="1"/>
          <p:nvPr>
            <p:ph idx="11" type="ftr"/>
          </p:nvPr>
        </p:nvSpPr>
        <p:spPr>
          <a:xfrm>
            <a:off x="3124200" y="6356351"/>
            <a:ext cx="2895600" cy="365126"/>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1 master">
  <p:cSld name="Slide 1 master">
    <p:spTree>
      <p:nvGrpSpPr>
        <p:cNvPr id="31" name="Shape 31"/>
        <p:cNvGrpSpPr/>
        <p:nvPr/>
      </p:nvGrpSpPr>
      <p:grpSpPr>
        <a:xfrm>
          <a:off x="0" y="0"/>
          <a:ext cx="0" cy="0"/>
          <a:chOff x="0" y="0"/>
          <a:chExt cx="0" cy="0"/>
        </a:xfrm>
      </p:grpSpPr>
      <p:sp>
        <p:nvSpPr>
          <p:cNvPr id="32" name="Google Shape;32;p86"/>
          <p:cNvSpPr/>
          <p:nvPr/>
        </p:nvSpPr>
        <p:spPr>
          <a:xfrm>
            <a:off x="0" y="0"/>
            <a:ext cx="18288000" cy="10287000"/>
          </a:xfrm>
          <a:prstGeom prst="rect">
            <a:avLst/>
          </a:prstGeom>
          <a:solidFill>
            <a:srgbClr val="E6E6E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750"/>
              <a:buFont typeface="Arial"/>
              <a:buNone/>
            </a:pPr>
            <a:r>
              <a:t/>
            </a:r>
            <a:endParaRPr b="0" i="0" sz="1750" u="none" cap="none" strike="noStrike">
              <a:solidFill>
                <a:srgbClr val="000000"/>
              </a:solidFill>
              <a:latin typeface="Arial"/>
              <a:ea typeface="Arial"/>
              <a:cs typeface="Arial"/>
              <a:sym typeface="Arial"/>
            </a:endParaRPr>
          </a:p>
        </p:txBody>
      </p:sp>
      <p:sp>
        <p:nvSpPr>
          <p:cNvPr id="33" name="Google Shape;33;p86"/>
          <p:cNvSpPr/>
          <p:nvPr/>
        </p:nvSpPr>
        <p:spPr>
          <a:xfrm>
            <a:off x="0" y="0"/>
            <a:ext cx="18288000" cy="10287000"/>
          </a:xfrm>
          <a:prstGeom prst="rect">
            <a:avLst/>
          </a:prstGeom>
          <a:solidFill>
            <a:srgbClr val="FFFFF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750"/>
              <a:buFont typeface="Arial"/>
              <a:buNone/>
            </a:pPr>
            <a:r>
              <a:t/>
            </a:r>
            <a:endParaRPr b="0" i="0" sz="1750" u="none" cap="none" strike="noStrike">
              <a:solidFill>
                <a:srgbClr val="000000"/>
              </a:solidFill>
              <a:latin typeface="Arial"/>
              <a:ea typeface="Arial"/>
              <a:cs typeface="Arial"/>
              <a:sym typeface="Arial"/>
            </a:endParaRPr>
          </a:p>
        </p:txBody>
      </p:sp>
      <p:pic>
        <p:nvPicPr>
          <p:cNvPr descr="preencoded.png" id="34" name="Google Shape;34;p86">
            <a:hlinkClick r:id="rId2"/>
          </p:cNvPr>
          <p:cNvPicPr preferRelativeResize="0"/>
          <p:nvPr/>
        </p:nvPicPr>
        <p:blipFill rotWithShape="1">
          <a:blip r:embed="rId3">
            <a:alphaModFix/>
          </a:blip>
          <a:srcRect b="0" l="0" r="0" t="0"/>
          <a:stretch/>
        </p:blipFill>
        <p:spPr>
          <a:xfrm>
            <a:off x="16049020" y="9686925"/>
            <a:ext cx="2153256" cy="51435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2 master">
  <p:cSld name="Slide 2 master">
    <p:spTree>
      <p:nvGrpSpPr>
        <p:cNvPr id="35" name="Shape 35"/>
        <p:cNvGrpSpPr/>
        <p:nvPr/>
      </p:nvGrpSpPr>
      <p:grpSpPr>
        <a:xfrm>
          <a:off x="0" y="0"/>
          <a:ext cx="0" cy="0"/>
          <a:chOff x="0" y="0"/>
          <a:chExt cx="0" cy="0"/>
        </a:xfrm>
      </p:grpSpPr>
      <p:sp>
        <p:nvSpPr>
          <p:cNvPr id="36" name="Google Shape;36;p87"/>
          <p:cNvSpPr/>
          <p:nvPr/>
        </p:nvSpPr>
        <p:spPr>
          <a:xfrm>
            <a:off x="0" y="0"/>
            <a:ext cx="18288000" cy="10287000"/>
          </a:xfrm>
          <a:prstGeom prst="rect">
            <a:avLst/>
          </a:prstGeom>
          <a:solidFill>
            <a:srgbClr val="E6E6E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 name="Google Shape;37;p87"/>
          <p:cNvSpPr/>
          <p:nvPr/>
        </p:nvSpPr>
        <p:spPr>
          <a:xfrm>
            <a:off x="0" y="0"/>
            <a:ext cx="18288000" cy="10287000"/>
          </a:xfrm>
          <a:prstGeom prst="rect">
            <a:avLst/>
          </a:prstGeom>
          <a:solidFill>
            <a:srgbClr val="FFFFF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preencoded.png" id="38" name="Google Shape;38;p87">
            <a:hlinkClick r:id="rId2"/>
          </p:cNvPr>
          <p:cNvPicPr preferRelativeResize="0"/>
          <p:nvPr/>
        </p:nvPicPr>
        <p:blipFill rotWithShape="1">
          <a:blip r:embed="rId3">
            <a:alphaModFix/>
          </a:blip>
          <a:srcRect b="0" l="0" r="0" t="0"/>
          <a:stretch/>
        </p:blipFill>
        <p:spPr>
          <a:xfrm>
            <a:off x="16049020" y="9686925"/>
            <a:ext cx="2153256" cy="514350"/>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3 master">
  <p:cSld name="Slide 3 master">
    <p:spTree>
      <p:nvGrpSpPr>
        <p:cNvPr id="39" name="Shape 39"/>
        <p:cNvGrpSpPr/>
        <p:nvPr/>
      </p:nvGrpSpPr>
      <p:grpSpPr>
        <a:xfrm>
          <a:off x="0" y="0"/>
          <a:ext cx="0" cy="0"/>
          <a:chOff x="0" y="0"/>
          <a:chExt cx="0" cy="0"/>
        </a:xfrm>
      </p:grpSpPr>
      <p:sp>
        <p:nvSpPr>
          <p:cNvPr id="40" name="Google Shape;40;p88"/>
          <p:cNvSpPr/>
          <p:nvPr/>
        </p:nvSpPr>
        <p:spPr>
          <a:xfrm>
            <a:off x="0" y="0"/>
            <a:ext cx="18288000" cy="10287000"/>
          </a:xfrm>
          <a:prstGeom prst="rect">
            <a:avLst/>
          </a:prstGeom>
          <a:solidFill>
            <a:srgbClr val="E6E6E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 name="Google Shape;41;p88"/>
          <p:cNvSpPr/>
          <p:nvPr/>
        </p:nvSpPr>
        <p:spPr>
          <a:xfrm>
            <a:off x="0" y="0"/>
            <a:ext cx="18288000" cy="10287000"/>
          </a:xfrm>
          <a:prstGeom prst="rect">
            <a:avLst/>
          </a:prstGeom>
          <a:solidFill>
            <a:srgbClr val="FFFFF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preencoded.png" id="42" name="Google Shape;42;p88">
            <a:hlinkClick r:id="rId2"/>
          </p:cNvPr>
          <p:cNvPicPr preferRelativeResize="0"/>
          <p:nvPr/>
        </p:nvPicPr>
        <p:blipFill rotWithShape="1">
          <a:blip r:embed="rId3">
            <a:alphaModFix/>
          </a:blip>
          <a:srcRect b="0" l="0" r="0" t="0"/>
          <a:stretch/>
        </p:blipFill>
        <p:spPr>
          <a:xfrm>
            <a:off x="16049020" y="9686925"/>
            <a:ext cx="2153256" cy="514350"/>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4 master">
  <p:cSld name="Slide 4 master">
    <p:spTree>
      <p:nvGrpSpPr>
        <p:cNvPr id="43" name="Shape 43"/>
        <p:cNvGrpSpPr/>
        <p:nvPr/>
      </p:nvGrpSpPr>
      <p:grpSpPr>
        <a:xfrm>
          <a:off x="0" y="0"/>
          <a:ext cx="0" cy="0"/>
          <a:chOff x="0" y="0"/>
          <a:chExt cx="0" cy="0"/>
        </a:xfrm>
      </p:grpSpPr>
      <p:sp>
        <p:nvSpPr>
          <p:cNvPr id="44" name="Google Shape;44;p89"/>
          <p:cNvSpPr/>
          <p:nvPr/>
        </p:nvSpPr>
        <p:spPr>
          <a:xfrm>
            <a:off x="0" y="0"/>
            <a:ext cx="18288000" cy="10287000"/>
          </a:xfrm>
          <a:prstGeom prst="rect">
            <a:avLst/>
          </a:prstGeom>
          <a:solidFill>
            <a:srgbClr val="E6E6E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 name="Google Shape;45;p89"/>
          <p:cNvSpPr/>
          <p:nvPr/>
        </p:nvSpPr>
        <p:spPr>
          <a:xfrm>
            <a:off x="0" y="0"/>
            <a:ext cx="18288000" cy="10287000"/>
          </a:xfrm>
          <a:prstGeom prst="rect">
            <a:avLst/>
          </a:prstGeom>
          <a:solidFill>
            <a:srgbClr val="FFFFF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preencoded.png" id="46" name="Google Shape;46;p89">
            <a:hlinkClick r:id="rId2"/>
          </p:cNvPr>
          <p:cNvPicPr preferRelativeResize="0"/>
          <p:nvPr/>
        </p:nvPicPr>
        <p:blipFill rotWithShape="1">
          <a:blip r:embed="rId3">
            <a:alphaModFix/>
          </a:blip>
          <a:srcRect b="0" l="0" r="0" t="0"/>
          <a:stretch/>
        </p:blipFill>
        <p:spPr>
          <a:xfrm>
            <a:off x="16049020" y="9686925"/>
            <a:ext cx="2153256" cy="514350"/>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47" name="Shape 47"/>
        <p:cNvGrpSpPr/>
        <p:nvPr/>
      </p:nvGrpSpPr>
      <p:grpSpPr>
        <a:xfrm>
          <a:off x="0" y="0"/>
          <a:ext cx="0" cy="0"/>
          <a:chOff x="0" y="0"/>
          <a:chExt cx="0" cy="0"/>
        </a:xfrm>
      </p:grpSpPr>
      <p:sp>
        <p:nvSpPr>
          <p:cNvPr id="48" name="Google Shape;48;p1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9" name="Google Shape;49;p15"/>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50" name="Google Shape;50;p1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1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1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theme" Target="../theme/theme1.xml"/><Relationship Id="rId16" Type="http://schemas.openxmlformats.org/officeDocument/2006/relationships/slideLayout" Target="../slideLayouts/slideLayout16.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12"/>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0" name="Google Shape;10;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2.jpg"/><Relationship Id="rId4" Type="http://schemas.openxmlformats.org/officeDocument/2006/relationships/image" Target="../media/image11.png"/><Relationship Id="rId9" Type="http://schemas.openxmlformats.org/officeDocument/2006/relationships/image" Target="../media/image10.png"/><Relationship Id="rId5" Type="http://schemas.openxmlformats.org/officeDocument/2006/relationships/image" Target="../media/image4.png"/><Relationship Id="rId6" Type="http://schemas.openxmlformats.org/officeDocument/2006/relationships/image" Target="../media/image13.png"/><Relationship Id="rId7" Type="http://schemas.openxmlformats.org/officeDocument/2006/relationships/image" Target="../media/image20.png"/><Relationship Id="rId8"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3.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22.png"/><Relationship Id="rId4" Type="http://schemas.openxmlformats.org/officeDocument/2006/relationships/image" Target="../media/image38.png"/><Relationship Id="rId5" Type="http://schemas.openxmlformats.org/officeDocument/2006/relationships/image" Target="../media/image17.png"/><Relationship Id="rId6" Type="http://schemas.openxmlformats.org/officeDocument/2006/relationships/image" Target="../media/image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2.xml"/><Relationship Id="rId3" Type="http://schemas.openxmlformats.org/officeDocument/2006/relationships/image" Target="../media/image5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xml"/><Relationship Id="rId3" Type="http://schemas.openxmlformats.org/officeDocument/2006/relationships/image" Target="../media/image18.png"/><Relationship Id="rId4" Type="http://schemas.openxmlformats.org/officeDocument/2006/relationships/image" Target="../media/image33.png"/><Relationship Id="rId5" Type="http://schemas.openxmlformats.org/officeDocument/2006/relationships/image" Target="../media/image36.png"/><Relationship Id="rId6" Type="http://schemas.openxmlformats.org/officeDocument/2006/relationships/image" Target="../media/image4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 Id="rId3" Type="http://schemas.openxmlformats.org/officeDocument/2006/relationships/image" Target="../media/image35.png"/><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4.png"/><Relationship Id="rId4" Type="http://schemas.openxmlformats.org/officeDocument/2006/relationships/image" Target="../media/image3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4.png"/><Relationship Id="rId4" Type="http://schemas.openxmlformats.org/officeDocument/2006/relationships/image" Target="../media/image25.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4.png"/><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4.png"/><Relationship Id="rId4" Type="http://schemas.openxmlformats.org/officeDocument/2006/relationships/image" Target="../media/image20.png"/><Relationship Id="rId5" Type="http://schemas.openxmlformats.org/officeDocument/2006/relationships/image" Target="../media/image3.png"/><Relationship Id="rId6" Type="http://schemas.openxmlformats.org/officeDocument/2006/relationships/image" Target="../media/image24.png"/><Relationship Id="rId7" Type="http://schemas.openxmlformats.org/officeDocument/2006/relationships/image" Target="../media/image1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4.png"/><Relationship Id="rId4" Type="http://schemas.openxmlformats.org/officeDocument/2006/relationships/image" Target="../media/image1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 Id="rId3" Type="http://schemas.openxmlformats.org/officeDocument/2006/relationships/image" Target="../media/image13.png"/><Relationship Id="rId4" Type="http://schemas.openxmlformats.org/officeDocument/2006/relationships/image" Target="../media/image4.png"/><Relationship Id="rId5" Type="http://schemas.openxmlformats.org/officeDocument/2006/relationships/image" Target="../media/image28.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1.xml"/><Relationship Id="rId3" Type="http://schemas.openxmlformats.org/officeDocument/2006/relationships/image" Target="../media/image13.png"/><Relationship Id="rId4" Type="http://schemas.openxmlformats.org/officeDocument/2006/relationships/image" Target="../media/image4.png"/><Relationship Id="rId5" Type="http://schemas.openxmlformats.org/officeDocument/2006/relationships/image" Target="../media/image28.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4.png"/><Relationship Id="rId4" Type="http://schemas.openxmlformats.org/officeDocument/2006/relationships/image" Target="../media/image5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4.png"/><Relationship Id="rId4" Type="http://schemas.openxmlformats.org/officeDocument/2006/relationships/image" Target="../media/image31.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4.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image" Target="../media/image4.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image" Target="../media/image4.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9.xml"/><Relationship Id="rId3" Type="http://schemas.openxmlformats.org/officeDocument/2006/relationships/image" Target="../media/image4.png"/><Relationship Id="rId4" Type="http://schemas.openxmlformats.org/officeDocument/2006/relationships/image" Target="../media/image28.jpg"/><Relationship Id="rId5" Type="http://schemas.openxmlformats.org/officeDocument/2006/relationships/image" Target="../media/image44.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8.jpg"/><Relationship Id="rId4" Type="http://schemas.openxmlformats.org/officeDocument/2006/relationships/image" Target="../media/image11.png"/><Relationship Id="rId5" Type="http://schemas.openxmlformats.org/officeDocument/2006/relationships/image" Target="../media/image4.png"/><Relationship Id="rId6" Type="http://schemas.openxmlformats.org/officeDocument/2006/relationships/image" Target="../media/image20.png"/><Relationship Id="rId7" Type="http://schemas.openxmlformats.org/officeDocument/2006/relationships/image" Target="../media/image3.png"/><Relationship Id="rId8" Type="http://schemas.openxmlformats.org/officeDocument/2006/relationships/image" Target="../media/image10.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0.xml"/><Relationship Id="rId3" Type="http://schemas.openxmlformats.org/officeDocument/2006/relationships/image" Target="../media/image4.png"/><Relationship Id="rId4" Type="http://schemas.openxmlformats.org/officeDocument/2006/relationships/image" Target="../media/image28.jpg"/><Relationship Id="rId5" Type="http://schemas.openxmlformats.org/officeDocument/2006/relationships/image" Target="../media/image60.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1.xml"/><Relationship Id="rId3" Type="http://schemas.openxmlformats.org/officeDocument/2006/relationships/image" Target="../media/image4.png"/><Relationship Id="rId4" Type="http://schemas.openxmlformats.org/officeDocument/2006/relationships/image" Target="../media/image28.jpg"/><Relationship Id="rId5" Type="http://schemas.openxmlformats.org/officeDocument/2006/relationships/image" Target="../media/image53.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2.xml"/><Relationship Id="rId3" Type="http://schemas.openxmlformats.org/officeDocument/2006/relationships/image" Target="../media/image4.png"/><Relationship Id="rId4" Type="http://schemas.openxmlformats.org/officeDocument/2006/relationships/image" Target="../media/image28.jpg"/><Relationship Id="rId5" Type="http://schemas.openxmlformats.org/officeDocument/2006/relationships/image" Target="../media/image37.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3.xml"/><Relationship Id="rId3" Type="http://schemas.openxmlformats.org/officeDocument/2006/relationships/image" Target="../media/image4.png"/><Relationship Id="rId4" Type="http://schemas.openxmlformats.org/officeDocument/2006/relationships/image" Target="../media/image28.jpg"/><Relationship Id="rId5" Type="http://schemas.openxmlformats.org/officeDocument/2006/relationships/image" Target="../media/image46.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4.xml"/><Relationship Id="rId3" Type="http://schemas.openxmlformats.org/officeDocument/2006/relationships/image" Target="../media/image4.png"/><Relationship Id="rId4" Type="http://schemas.openxmlformats.org/officeDocument/2006/relationships/image" Target="../media/image28.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5.xml"/><Relationship Id="rId3" Type="http://schemas.openxmlformats.org/officeDocument/2006/relationships/image" Target="../media/image4.png"/><Relationship Id="rId4" Type="http://schemas.openxmlformats.org/officeDocument/2006/relationships/image" Target="../media/image28.jpg"/><Relationship Id="rId5" Type="http://schemas.openxmlformats.org/officeDocument/2006/relationships/image" Target="../media/image39.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6.xml"/><Relationship Id="rId3" Type="http://schemas.openxmlformats.org/officeDocument/2006/relationships/vmlDrawing" Target="../drawings/vmlDrawing1.vml"/><Relationship Id="rId4" Type="http://schemas.openxmlformats.org/officeDocument/2006/relationships/hyperlink" Target="https://www.bbc.com/news/world-us-canada-68064247" TargetMode="External"/><Relationship Id="rId9" Type="http://schemas.openxmlformats.org/officeDocument/2006/relationships/image" Target="../media/image40.png"/><Relationship Id="rId5" Type="http://schemas.openxmlformats.org/officeDocument/2006/relationships/image" Target="../media/image62.png"/><Relationship Id="rId6" Type="http://schemas.openxmlformats.org/officeDocument/2006/relationships/image" Target="../media/image41.jpg"/><Relationship Id="rId7" Type="http://schemas.openxmlformats.org/officeDocument/2006/relationships/oleObject" Target="../embeddings/oleObject1.bin"/><Relationship Id="rId8" Type="http://schemas.openxmlformats.org/officeDocument/2006/relationships/oleObject" Target="../embeddings/oleObject1.bin"/></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7.xml"/><Relationship Id="rId3" Type="http://schemas.openxmlformats.org/officeDocument/2006/relationships/image" Target="../media/image43.png"/><Relationship Id="rId4" Type="http://schemas.openxmlformats.org/officeDocument/2006/relationships/image" Target="../media/image45.png"/><Relationship Id="rId9" Type="http://schemas.openxmlformats.org/officeDocument/2006/relationships/image" Target="../media/image28.jpg"/><Relationship Id="rId5" Type="http://schemas.openxmlformats.org/officeDocument/2006/relationships/image" Target="../media/image48.png"/><Relationship Id="rId6" Type="http://schemas.openxmlformats.org/officeDocument/2006/relationships/image" Target="../media/image58.png"/><Relationship Id="rId7" Type="http://schemas.openxmlformats.org/officeDocument/2006/relationships/image" Target="../media/image4.png"/><Relationship Id="rId8" Type="http://schemas.openxmlformats.org/officeDocument/2006/relationships/image" Target="../media/image66.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8.xml"/><Relationship Id="rId3" Type="http://schemas.openxmlformats.org/officeDocument/2006/relationships/image" Target="../media/image52.png"/><Relationship Id="rId4" Type="http://schemas.openxmlformats.org/officeDocument/2006/relationships/image" Target="../media/image4.png"/><Relationship Id="rId5" Type="http://schemas.openxmlformats.org/officeDocument/2006/relationships/image" Target="../media/image28.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9.xml"/><Relationship Id="rId3" Type="http://schemas.openxmlformats.org/officeDocument/2006/relationships/image" Target="../media/image13.png"/><Relationship Id="rId4" Type="http://schemas.openxmlformats.org/officeDocument/2006/relationships/image" Target="../media/image4.png"/><Relationship Id="rId5" Type="http://schemas.openxmlformats.org/officeDocument/2006/relationships/image" Target="../media/image28.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4.png"/><Relationship Id="rId4" Type="http://schemas.openxmlformats.org/officeDocument/2006/relationships/image" Target="../media/image3.png"/><Relationship Id="rId5" Type="http://schemas.openxmlformats.org/officeDocument/2006/relationships/image" Target="../media/image24.png"/><Relationship Id="rId6" Type="http://schemas.openxmlformats.org/officeDocument/2006/relationships/image" Target="../media/image13.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0.xml"/><Relationship Id="rId3" Type="http://schemas.openxmlformats.org/officeDocument/2006/relationships/image" Target="../media/image4.png"/><Relationship Id="rId4" Type="http://schemas.openxmlformats.org/officeDocument/2006/relationships/image" Target="../media/image78.jp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1.xml"/><Relationship Id="rId3" Type="http://schemas.openxmlformats.org/officeDocument/2006/relationships/image" Target="../media/image4.png"/><Relationship Id="rId4" Type="http://schemas.openxmlformats.org/officeDocument/2006/relationships/image" Target="../media/image47.jp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2.xml"/><Relationship Id="rId3" Type="http://schemas.openxmlformats.org/officeDocument/2006/relationships/image" Target="../media/image4.png"/><Relationship Id="rId4" Type="http://schemas.openxmlformats.org/officeDocument/2006/relationships/image" Target="../media/image65.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3.xml"/><Relationship Id="rId3" Type="http://schemas.openxmlformats.org/officeDocument/2006/relationships/image" Target="../media/image4.png"/><Relationship Id="rId4" Type="http://schemas.openxmlformats.org/officeDocument/2006/relationships/image" Target="../media/image50.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4.xml"/><Relationship Id="rId3" Type="http://schemas.openxmlformats.org/officeDocument/2006/relationships/image" Target="../media/image4.png"/><Relationship Id="rId4" Type="http://schemas.openxmlformats.org/officeDocument/2006/relationships/image" Target="../media/image20.png"/><Relationship Id="rId5" Type="http://schemas.openxmlformats.org/officeDocument/2006/relationships/image" Target="../media/image3.png"/><Relationship Id="rId6" Type="http://schemas.openxmlformats.org/officeDocument/2006/relationships/image" Target="../media/image24.png"/><Relationship Id="rId7" Type="http://schemas.openxmlformats.org/officeDocument/2006/relationships/image" Target="../media/image13.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5.xml"/><Relationship Id="rId3" Type="http://schemas.openxmlformats.org/officeDocument/2006/relationships/image" Target="../media/image4.png"/><Relationship Id="rId4" Type="http://schemas.openxmlformats.org/officeDocument/2006/relationships/image" Target="../media/image59.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6.xml"/><Relationship Id="rId3" Type="http://schemas.openxmlformats.org/officeDocument/2006/relationships/image" Target="../media/image56.png"/><Relationship Id="rId4" Type="http://schemas.openxmlformats.org/officeDocument/2006/relationships/image" Target="../media/image49.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7.xml"/><Relationship Id="rId3" Type="http://schemas.openxmlformats.org/officeDocument/2006/relationships/image" Target="../media/image64.png"/><Relationship Id="rId4" Type="http://schemas.openxmlformats.org/officeDocument/2006/relationships/image" Target="../media/image49.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8.xml"/><Relationship Id="rId3" Type="http://schemas.openxmlformats.org/officeDocument/2006/relationships/image" Target="../media/image74.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9.xml"/><Relationship Id="rId3" Type="http://schemas.openxmlformats.org/officeDocument/2006/relationships/image" Target="../media/image4.png"/><Relationship Id="rId4" Type="http://schemas.openxmlformats.org/officeDocument/2006/relationships/image" Target="../media/image55.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4.png"/><Relationship Id="rId4" Type="http://schemas.openxmlformats.org/officeDocument/2006/relationships/image" Target="../media/image16.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0.xml"/><Relationship Id="rId3" Type="http://schemas.openxmlformats.org/officeDocument/2006/relationships/image" Target="../media/image4.png"/><Relationship Id="rId4" Type="http://schemas.openxmlformats.org/officeDocument/2006/relationships/image" Target="../media/image61.jp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1.xml"/><Relationship Id="rId3" Type="http://schemas.openxmlformats.org/officeDocument/2006/relationships/image" Target="../media/image4.png"/><Relationship Id="rId4" Type="http://schemas.openxmlformats.org/officeDocument/2006/relationships/image" Target="../media/image68.jp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2.xml"/><Relationship Id="rId3" Type="http://schemas.openxmlformats.org/officeDocument/2006/relationships/image" Target="../media/image4.png"/><Relationship Id="rId4" Type="http://schemas.openxmlformats.org/officeDocument/2006/relationships/image" Target="../media/image69.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3.xml"/><Relationship Id="rId3" Type="http://schemas.openxmlformats.org/officeDocument/2006/relationships/image" Target="../media/image4.png"/><Relationship Id="rId4" Type="http://schemas.openxmlformats.org/officeDocument/2006/relationships/image" Target="../media/image20.png"/><Relationship Id="rId5" Type="http://schemas.openxmlformats.org/officeDocument/2006/relationships/image" Target="../media/image3.png"/><Relationship Id="rId6" Type="http://schemas.openxmlformats.org/officeDocument/2006/relationships/image" Target="../media/image24.png"/><Relationship Id="rId7" Type="http://schemas.openxmlformats.org/officeDocument/2006/relationships/image" Target="../media/image13.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4.xml"/><Relationship Id="rId3" Type="http://schemas.openxmlformats.org/officeDocument/2006/relationships/image" Target="../media/image4.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5.xml"/><Relationship Id="rId3" Type="http://schemas.openxmlformats.org/officeDocument/2006/relationships/image" Target="../media/image4.png"/><Relationship Id="rId4" Type="http://schemas.openxmlformats.org/officeDocument/2006/relationships/image" Target="../media/image72.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6.xml"/><Relationship Id="rId3" Type="http://schemas.openxmlformats.org/officeDocument/2006/relationships/image" Target="../media/image4.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7.xml"/><Relationship Id="rId3" Type="http://schemas.openxmlformats.org/officeDocument/2006/relationships/image" Target="../media/image4.png"/></Relationships>
</file>

<file path=ppt/slides/_rels/slide58.xml.rels><?xml version="1.0" encoding="UTF-8" standalone="yes"?><Relationships xmlns="http://schemas.openxmlformats.org/package/2006/relationships"><Relationship Id="rId11" Type="http://schemas.openxmlformats.org/officeDocument/2006/relationships/hyperlink" Target="https://newslit.org/" TargetMode="External"/><Relationship Id="rId10" Type="http://schemas.openxmlformats.org/officeDocument/2006/relationships/hyperlink" Target="https://www.poynter.org/mediawise/" TargetMode="External"/><Relationship Id="rId13" Type="http://schemas.openxmlformats.org/officeDocument/2006/relationships/hyperlink" Target="https://justdone.com/ai-detector?utm_source=google&amp;utm_medium=cpc&amp;utm_campaign=22559092043&amp;utm_content=180489509478&amp;utm_adset_id=180489509478&amp;utm_term=openai%20detector&amp;utm_network=g&amp;utm_matchtype=e&amp;gad_source=1&amp;gad_campaignid=22559092043&amp;gbraid=0AAAAACl2HA0lWa_fNK3KQCZCJgEtpSUJj&amp;gclid=CjwKCAjw7MLDBhAuEiwAIeXGIarOXorG9X7mQy78plopZnZ7UNiLTHGru_593isfLgslS0TUlc3c8RoCFE4QAvD_BwE" TargetMode="External"/><Relationship Id="rId12" Type="http://schemas.openxmlformats.org/officeDocument/2006/relationships/image" Target="../media/image70.jpg"/><Relationship Id="rId1" Type="http://schemas.openxmlformats.org/officeDocument/2006/relationships/slideLayout" Target="../slideLayouts/slideLayout3.xml"/><Relationship Id="rId2" Type="http://schemas.openxmlformats.org/officeDocument/2006/relationships/notesSlide" Target="../notesSlides/notesSlide58.xml"/><Relationship Id="rId3" Type="http://schemas.openxmlformats.org/officeDocument/2006/relationships/image" Target="../media/image4.png"/><Relationship Id="rId4" Type="http://schemas.openxmlformats.org/officeDocument/2006/relationships/hyperlink" Target="https://www.factcheck.org/" TargetMode="External"/><Relationship Id="rId9" Type="http://schemas.openxmlformats.org/officeDocument/2006/relationships/hyperlink" Target="https://www.poynter.org/mediawise/" TargetMode="External"/><Relationship Id="rId15" Type="http://schemas.openxmlformats.org/officeDocument/2006/relationships/image" Target="../media/image77.gif"/><Relationship Id="rId14" Type="http://schemas.openxmlformats.org/officeDocument/2006/relationships/hyperlink" Target="https://images.google.com/" TargetMode="External"/><Relationship Id="rId5" Type="http://schemas.openxmlformats.org/officeDocument/2006/relationships/hyperlink" Target="https://www.factcheck.org/" TargetMode="External"/><Relationship Id="rId6" Type="http://schemas.openxmlformats.org/officeDocument/2006/relationships/hyperlink" Target="https://www.snopes.com/" TargetMode="External"/><Relationship Id="rId7" Type="http://schemas.openxmlformats.org/officeDocument/2006/relationships/hyperlink" Target="https://www.politifact.com/" TargetMode="External"/><Relationship Id="rId8" Type="http://schemas.openxmlformats.org/officeDocument/2006/relationships/image" Target="../media/image73.jp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9.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4.png"/><Relationship Id="rId4" Type="http://schemas.openxmlformats.org/officeDocument/2006/relationships/image" Target="../media/image27.jp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0.xml"/><Relationship Id="rId3" Type="http://schemas.openxmlformats.org/officeDocument/2006/relationships/image" Target="../media/image4.png"/><Relationship Id="rId4" Type="http://schemas.openxmlformats.org/officeDocument/2006/relationships/image" Target="../media/image20.png"/><Relationship Id="rId5" Type="http://schemas.openxmlformats.org/officeDocument/2006/relationships/image" Target="../media/image3.png"/><Relationship Id="rId6" Type="http://schemas.openxmlformats.org/officeDocument/2006/relationships/image" Target="../media/image24.png"/><Relationship Id="rId7" Type="http://schemas.openxmlformats.org/officeDocument/2006/relationships/image" Target="../media/image13.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1.xml"/><Relationship Id="rId3" Type="http://schemas.openxmlformats.org/officeDocument/2006/relationships/image" Target="../media/image4.png"/><Relationship Id="rId4" Type="http://schemas.openxmlformats.org/officeDocument/2006/relationships/image" Target="../media/image63.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2.xml"/><Relationship Id="rId3" Type="http://schemas.openxmlformats.org/officeDocument/2006/relationships/image" Target="../media/image4.png"/><Relationship Id="rId4" Type="http://schemas.openxmlformats.org/officeDocument/2006/relationships/image" Target="../media/image75.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3.xml"/><Relationship Id="rId3" Type="http://schemas.openxmlformats.org/officeDocument/2006/relationships/image" Target="../media/image4.png"/><Relationship Id="rId4" Type="http://schemas.openxmlformats.org/officeDocument/2006/relationships/image" Target="../media/image67.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4.xml"/><Relationship Id="rId3" Type="http://schemas.openxmlformats.org/officeDocument/2006/relationships/image" Target="../media/image4.png"/><Relationship Id="rId4" Type="http://schemas.openxmlformats.org/officeDocument/2006/relationships/image" Target="../media/image71.png"/></Relationships>
</file>

<file path=ppt/slides/_rels/slide65.xml.rels><?xml version="1.0" encoding="UTF-8" standalone="yes"?><Relationships xmlns="http://schemas.openxmlformats.org/package/2006/relationships"><Relationship Id="rId10" Type="http://schemas.openxmlformats.org/officeDocument/2006/relationships/image" Target="../media/image76.png"/><Relationship Id="rId1" Type="http://schemas.openxmlformats.org/officeDocument/2006/relationships/slideLayout" Target="../slideLayouts/slideLayout1.xml"/><Relationship Id="rId2" Type="http://schemas.openxmlformats.org/officeDocument/2006/relationships/notesSlide" Target="../notesSlides/notesSlide65.xml"/><Relationship Id="rId3" Type="http://schemas.openxmlformats.org/officeDocument/2006/relationships/image" Target="../media/image11.png"/><Relationship Id="rId4" Type="http://schemas.openxmlformats.org/officeDocument/2006/relationships/image" Target="../media/image13.png"/><Relationship Id="rId9" Type="http://schemas.openxmlformats.org/officeDocument/2006/relationships/hyperlink" Target="https://mydroneproject.eu/" TargetMode="External"/><Relationship Id="rId5" Type="http://schemas.openxmlformats.org/officeDocument/2006/relationships/image" Target="../media/image24.png"/><Relationship Id="rId6" Type="http://schemas.openxmlformats.org/officeDocument/2006/relationships/image" Target="../media/image3.png"/><Relationship Id="rId7" Type="http://schemas.openxmlformats.org/officeDocument/2006/relationships/image" Target="../media/image10.png"/><Relationship Id="rId8" Type="http://schemas.openxmlformats.org/officeDocument/2006/relationships/hyperlink" Target="https://mydroneproject.eu/"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4.png"/><Relationship Id="rId4" Type="http://schemas.openxmlformats.org/officeDocument/2006/relationships/image" Target="../media/image21.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4.png"/><Relationship Id="rId4" Type="http://schemas.openxmlformats.org/officeDocument/2006/relationships/image" Target="../media/image21.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29.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p1"/>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9216" l="0" r="0" t="-9217"/>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6" name="Google Shape;106;p1"/>
          <p:cNvSpPr/>
          <p:nvPr/>
        </p:nvSpPr>
        <p:spPr>
          <a:xfrm>
            <a:off x="0" y="-3458242"/>
            <a:ext cx="18288000" cy="18288000"/>
          </a:xfrm>
          <a:custGeom>
            <a:rect b="b" l="l" r="r" t="t"/>
            <a:pathLst>
              <a:path extrusionOk="0" h="18288000" w="18288000">
                <a:moveTo>
                  <a:pt x="0" y="0"/>
                </a:moveTo>
                <a:lnTo>
                  <a:pt x="18288000" y="0"/>
                </a:lnTo>
                <a:lnTo>
                  <a:pt x="18288000" y="18288000"/>
                </a:lnTo>
                <a:lnTo>
                  <a:pt x="0" y="18288000"/>
                </a:lnTo>
                <a:lnTo>
                  <a:pt x="0" y="0"/>
                </a:lnTo>
                <a:close/>
              </a:path>
            </a:pathLst>
          </a:custGeom>
          <a:blipFill rotWithShape="1">
            <a:blip r:embed="rId4">
              <a:alphaModFix amt="30000"/>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07" name="Google Shape;107;p1"/>
          <p:cNvGrpSpPr/>
          <p:nvPr/>
        </p:nvGrpSpPr>
        <p:grpSpPr>
          <a:xfrm>
            <a:off x="8956224" y="7040081"/>
            <a:ext cx="5102481" cy="887472"/>
            <a:chOff x="0" y="-47625"/>
            <a:chExt cx="1381663" cy="240312"/>
          </a:xfrm>
        </p:grpSpPr>
        <p:sp>
          <p:nvSpPr>
            <p:cNvPr id="108" name="Google Shape;108;p1"/>
            <p:cNvSpPr/>
            <p:nvPr/>
          </p:nvSpPr>
          <p:spPr>
            <a:xfrm>
              <a:off x="0" y="0"/>
              <a:ext cx="1381663" cy="192687"/>
            </a:xfrm>
            <a:custGeom>
              <a:rect b="b" l="l" r="r" t="t"/>
              <a:pathLst>
                <a:path extrusionOk="0" h="192687" w="1381663">
                  <a:moveTo>
                    <a:pt x="45518" y="0"/>
                  </a:moveTo>
                  <a:lnTo>
                    <a:pt x="1336145" y="0"/>
                  </a:lnTo>
                  <a:cubicBezTo>
                    <a:pt x="1348217" y="0"/>
                    <a:pt x="1359794" y="4796"/>
                    <a:pt x="1368331" y="13332"/>
                  </a:cubicBezTo>
                  <a:cubicBezTo>
                    <a:pt x="1376867" y="21868"/>
                    <a:pt x="1381663" y="33446"/>
                    <a:pt x="1381663" y="45518"/>
                  </a:cubicBezTo>
                  <a:lnTo>
                    <a:pt x="1381663" y="147169"/>
                  </a:lnTo>
                  <a:cubicBezTo>
                    <a:pt x="1381663" y="159241"/>
                    <a:pt x="1376867" y="170819"/>
                    <a:pt x="1368331" y="179355"/>
                  </a:cubicBezTo>
                  <a:cubicBezTo>
                    <a:pt x="1359794" y="187891"/>
                    <a:pt x="1348217" y="192687"/>
                    <a:pt x="1336145" y="192687"/>
                  </a:cubicBezTo>
                  <a:lnTo>
                    <a:pt x="45518" y="192687"/>
                  </a:lnTo>
                  <a:cubicBezTo>
                    <a:pt x="33446" y="192687"/>
                    <a:pt x="21868" y="187891"/>
                    <a:pt x="13332" y="179355"/>
                  </a:cubicBezTo>
                  <a:cubicBezTo>
                    <a:pt x="4796" y="170819"/>
                    <a:pt x="0" y="159241"/>
                    <a:pt x="0" y="147169"/>
                  </a:cubicBezTo>
                  <a:lnTo>
                    <a:pt x="0" y="45518"/>
                  </a:lnTo>
                  <a:cubicBezTo>
                    <a:pt x="0" y="33446"/>
                    <a:pt x="4796" y="21868"/>
                    <a:pt x="13332" y="13332"/>
                  </a:cubicBezTo>
                  <a:cubicBezTo>
                    <a:pt x="21868" y="4796"/>
                    <a:pt x="33446" y="0"/>
                    <a:pt x="45518" y="0"/>
                  </a:cubicBezTo>
                  <a:close/>
                </a:path>
              </a:pathLst>
            </a:custGeom>
            <a:solidFill>
              <a:srgbClr val="0C4DA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9" name="Google Shape;109;p1"/>
            <p:cNvSpPr txBox="1"/>
            <p:nvPr/>
          </p:nvSpPr>
          <p:spPr>
            <a:xfrm>
              <a:off x="0" y="-47625"/>
              <a:ext cx="1381663" cy="240312"/>
            </a:xfrm>
            <a:prstGeom prst="rect">
              <a:avLst/>
            </a:prstGeom>
            <a:noFill/>
            <a:ln>
              <a:noFill/>
            </a:ln>
          </p:spPr>
          <p:txBody>
            <a:bodyPr anchorCtr="0" anchor="t"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0" name="Google Shape;110;p1"/>
          <p:cNvGrpSpPr/>
          <p:nvPr/>
        </p:nvGrpSpPr>
        <p:grpSpPr>
          <a:xfrm>
            <a:off x="1028700" y="7080843"/>
            <a:ext cx="3927024" cy="860446"/>
            <a:chOff x="0" y="-47625"/>
            <a:chExt cx="1063358" cy="232991"/>
          </a:xfrm>
        </p:grpSpPr>
        <p:sp>
          <p:nvSpPr>
            <p:cNvPr id="111" name="Google Shape;111;p1"/>
            <p:cNvSpPr/>
            <p:nvPr/>
          </p:nvSpPr>
          <p:spPr>
            <a:xfrm>
              <a:off x="0" y="0"/>
              <a:ext cx="1063358" cy="185366"/>
            </a:xfrm>
            <a:custGeom>
              <a:rect b="b" l="l" r="r" t="t"/>
              <a:pathLst>
                <a:path extrusionOk="0" h="185366" w="1063358">
                  <a:moveTo>
                    <a:pt x="59143" y="0"/>
                  </a:moveTo>
                  <a:lnTo>
                    <a:pt x="1004214" y="0"/>
                  </a:lnTo>
                  <a:cubicBezTo>
                    <a:pt x="1036878" y="0"/>
                    <a:pt x="1063358" y="26479"/>
                    <a:pt x="1063358" y="59143"/>
                  </a:cubicBezTo>
                  <a:lnTo>
                    <a:pt x="1063358" y="126223"/>
                  </a:lnTo>
                  <a:cubicBezTo>
                    <a:pt x="1063358" y="158887"/>
                    <a:pt x="1036878" y="185366"/>
                    <a:pt x="1004214" y="185366"/>
                  </a:cubicBezTo>
                  <a:lnTo>
                    <a:pt x="59143" y="185366"/>
                  </a:lnTo>
                  <a:cubicBezTo>
                    <a:pt x="26479" y="185366"/>
                    <a:pt x="0" y="158887"/>
                    <a:pt x="0" y="126223"/>
                  </a:cubicBezTo>
                  <a:lnTo>
                    <a:pt x="0" y="59143"/>
                  </a:lnTo>
                  <a:cubicBezTo>
                    <a:pt x="0" y="26479"/>
                    <a:pt x="26479" y="0"/>
                    <a:pt x="59143" y="0"/>
                  </a:cubicBezTo>
                  <a:close/>
                </a:path>
              </a:pathLst>
            </a:custGeom>
            <a:solidFill>
              <a:srgbClr val="C7EAFC"/>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2" name="Google Shape;112;p1"/>
            <p:cNvSpPr txBox="1"/>
            <p:nvPr/>
          </p:nvSpPr>
          <p:spPr>
            <a:xfrm>
              <a:off x="0" y="-47625"/>
              <a:ext cx="1063358" cy="232991"/>
            </a:xfrm>
            <a:prstGeom prst="rect">
              <a:avLst/>
            </a:prstGeom>
            <a:noFill/>
            <a:ln>
              <a:noFill/>
            </a:ln>
          </p:spPr>
          <p:txBody>
            <a:bodyPr anchorCtr="0" anchor="t"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13" name="Google Shape;113;p1"/>
          <p:cNvSpPr/>
          <p:nvPr/>
        </p:nvSpPr>
        <p:spPr>
          <a:xfrm>
            <a:off x="1028700" y="1028700"/>
            <a:ext cx="3521366" cy="1408249"/>
          </a:xfrm>
          <a:custGeom>
            <a:rect b="b" l="l" r="r" t="t"/>
            <a:pathLst>
              <a:path extrusionOk="0" h="1408249" w="3521366">
                <a:moveTo>
                  <a:pt x="0" y="0"/>
                </a:moveTo>
                <a:lnTo>
                  <a:pt x="3521366" y="0"/>
                </a:lnTo>
                <a:lnTo>
                  <a:pt x="3521366" y="1408249"/>
                </a:lnTo>
                <a:lnTo>
                  <a:pt x="0" y="1408249"/>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4" name="Google Shape;114;p1"/>
          <p:cNvSpPr/>
          <p:nvPr/>
        </p:nvSpPr>
        <p:spPr>
          <a:xfrm>
            <a:off x="9703066" y="-3373891"/>
            <a:ext cx="5328592" cy="8256736"/>
          </a:xfrm>
          <a:custGeom>
            <a:rect b="b" l="l" r="r" t="t"/>
            <a:pathLst>
              <a:path extrusionOk="0" h="8256736" w="5328592">
                <a:moveTo>
                  <a:pt x="0" y="0"/>
                </a:moveTo>
                <a:lnTo>
                  <a:pt x="5328591" y="0"/>
                </a:lnTo>
                <a:lnTo>
                  <a:pt x="5328591" y="8256735"/>
                </a:lnTo>
                <a:lnTo>
                  <a:pt x="0" y="8256735"/>
                </a:lnTo>
                <a:lnTo>
                  <a:pt x="0" y="0"/>
                </a:lnTo>
                <a:close/>
              </a:path>
            </a:pathLst>
          </a:custGeom>
          <a:blipFill rotWithShape="1">
            <a:blip r:embed="rId6">
              <a:alphaModFix/>
            </a:blip>
            <a:stretch>
              <a:fillRect b="0" l="-12838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5" name="Google Shape;115;p1"/>
          <p:cNvSpPr/>
          <p:nvPr/>
        </p:nvSpPr>
        <p:spPr>
          <a:xfrm rot="-5400000">
            <a:off x="14465585" y="3076769"/>
            <a:ext cx="2937939" cy="4133462"/>
          </a:xfrm>
          <a:custGeom>
            <a:rect b="b" l="l" r="r" t="t"/>
            <a:pathLst>
              <a:path extrusionOk="0" h="4133462" w="2937939">
                <a:moveTo>
                  <a:pt x="0" y="0"/>
                </a:moveTo>
                <a:lnTo>
                  <a:pt x="2937939" y="0"/>
                </a:lnTo>
                <a:lnTo>
                  <a:pt x="2937939" y="4133462"/>
                </a:lnTo>
                <a:lnTo>
                  <a:pt x="0" y="4133462"/>
                </a:lnTo>
                <a:lnTo>
                  <a:pt x="0" y="0"/>
                </a:lnTo>
                <a:close/>
              </a:path>
            </a:pathLst>
          </a:custGeom>
          <a:blipFill rotWithShape="1">
            <a:blip r:embed="rId6">
              <a:alphaModFix/>
            </a:blip>
            <a:stretch>
              <a:fillRect b="0" l="-10737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6" name="Google Shape;116;p1"/>
          <p:cNvSpPr/>
          <p:nvPr/>
        </p:nvSpPr>
        <p:spPr>
          <a:xfrm>
            <a:off x="13238369" y="444593"/>
            <a:ext cx="5149829" cy="1628968"/>
          </a:xfrm>
          <a:custGeom>
            <a:rect b="b" l="l" r="r" t="t"/>
            <a:pathLst>
              <a:path extrusionOk="0" h="1628968" w="5149829">
                <a:moveTo>
                  <a:pt x="0" y="0"/>
                </a:moveTo>
                <a:lnTo>
                  <a:pt x="5149829" y="0"/>
                </a:lnTo>
                <a:lnTo>
                  <a:pt x="5149829" y="1628968"/>
                </a:lnTo>
                <a:lnTo>
                  <a:pt x="0" y="1628968"/>
                </a:lnTo>
                <a:lnTo>
                  <a:pt x="0" y="0"/>
                </a:lnTo>
                <a:close/>
              </a:path>
            </a:pathLst>
          </a:custGeom>
          <a:blipFill rotWithShape="1">
            <a:blip r:embed="rId7">
              <a:alphaModFix/>
            </a:blip>
            <a:stretch>
              <a:fillRect b="0" l="-152"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7" name="Google Shape;117;p1"/>
          <p:cNvSpPr/>
          <p:nvPr/>
        </p:nvSpPr>
        <p:spPr>
          <a:xfrm>
            <a:off x="7852621" y="8443920"/>
            <a:ext cx="3872623" cy="864030"/>
          </a:xfrm>
          <a:custGeom>
            <a:rect b="b" l="l" r="r" t="t"/>
            <a:pathLst>
              <a:path extrusionOk="0" h="864030" w="3872623">
                <a:moveTo>
                  <a:pt x="0" y="0"/>
                </a:moveTo>
                <a:lnTo>
                  <a:pt x="3872622" y="0"/>
                </a:lnTo>
                <a:lnTo>
                  <a:pt x="3872622" y="864030"/>
                </a:lnTo>
                <a:lnTo>
                  <a:pt x="0" y="864030"/>
                </a:lnTo>
                <a:lnTo>
                  <a:pt x="0" y="0"/>
                </a:lnTo>
                <a:close/>
              </a:path>
            </a:pathLst>
          </a:custGeom>
          <a:blipFill rotWithShape="1">
            <a:blip r:embed="rId8">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8" name="Google Shape;118;p1"/>
          <p:cNvSpPr/>
          <p:nvPr/>
        </p:nvSpPr>
        <p:spPr>
          <a:xfrm>
            <a:off x="12123384" y="8512517"/>
            <a:ext cx="5135916" cy="745783"/>
          </a:xfrm>
          <a:custGeom>
            <a:rect b="b" l="l" r="r" t="t"/>
            <a:pathLst>
              <a:path extrusionOk="0" h="745783" w="5135916">
                <a:moveTo>
                  <a:pt x="0" y="0"/>
                </a:moveTo>
                <a:lnTo>
                  <a:pt x="5135916" y="0"/>
                </a:lnTo>
                <a:lnTo>
                  <a:pt x="5135916" y="745783"/>
                </a:lnTo>
                <a:lnTo>
                  <a:pt x="0" y="745783"/>
                </a:lnTo>
                <a:lnTo>
                  <a:pt x="0" y="0"/>
                </a:lnTo>
                <a:close/>
              </a:path>
            </a:pathLst>
          </a:custGeom>
          <a:blipFill rotWithShape="1">
            <a:blip r:embed="rId9">
              <a:alphaModFix/>
            </a:blip>
            <a:stretch>
              <a:fillRect b="0" l="0" r="-101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9" name="Google Shape;119;p1"/>
          <p:cNvSpPr txBox="1"/>
          <p:nvPr/>
        </p:nvSpPr>
        <p:spPr>
          <a:xfrm>
            <a:off x="1084827" y="4506275"/>
            <a:ext cx="9526654" cy="3200876"/>
          </a:xfrm>
          <a:prstGeom prst="rect">
            <a:avLst/>
          </a:prstGeom>
          <a:noFill/>
          <a:ln>
            <a:noFill/>
          </a:ln>
        </p:spPr>
        <p:txBody>
          <a:bodyPr anchorCtr="0" anchor="t" bIns="0" lIns="0" spcFirstLastPara="1" rIns="0" wrap="square" tIns="0">
            <a:spAutoFit/>
          </a:bodyPr>
          <a:lstStyle/>
          <a:p>
            <a:pPr indent="0" lvl="0" marL="0" marR="0" rtl="0" algn="l">
              <a:lnSpc>
                <a:spcPct val="130031"/>
              </a:lnSpc>
              <a:spcBef>
                <a:spcPts val="0"/>
              </a:spcBef>
              <a:spcAft>
                <a:spcPts val="0"/>
              </a:spcAft>
              <a:buNone/>
            </a:pPr>
            <a:r>
              <a:rPr b="1" i="0" lang="en-US" sz="3200" u="none" cap="none" strike="noStrike">
                <a:solidFill>
                  <a:srgbClr val="022650"/>
                </a:solidFill>
                <a:latin typeface="Ubuntu"/>
                <a:ea typeface="Ubuntu"/>
                <a:cs typeface="Ubuntu"/>
                <a:sym typeface="Ubuntu"/>
              </a:rPr>
              <a:t>«Κατάρτιση εκπαιδευτικών και σχολικών ηγετών για την προώθηση του ψηφιακού γραμματισμού και την καταπολέμηση της εξάπλωσης της παραπληροφόρησης μεταξύ ευάλωτων ομάδων εφήβων- DRONE»</a:t>
            </a:r>
            <a:endParaRPr b="0" i="0" sz="1400" u="none" cap="none" strike="noStrike">
              <a:solidFill>
                <a:srgbClr val="000000"/>
              </a:solidFill>
              <a:latin typeface="Arial"/>
              <a:ea typeface="Arial"/>
              <a:cs typeface="Arial"/>
              <a:sym typeface="Arial"/>
            </a:endParaRPr>
          </a:p>
        </p:txBody>
      </p:sp>
      <p:sp>
        <p:nvSpPr>
          <p:cNvPr id="120" name="Google Shape;120;p1"/>
          <p:cNvSpPr txBox="1"/>
          <p:nvPr/>
        </p:nvSpPr>
        <p:spPr>
          <a:xfrm>
            <a:off x="1084826" y="3177950"/>
            <a:ext cx="9324300" cy="1329300"/>
          </a:xfrm>
          <a:prstGeom prst="rect">
            <a:avLst/>
          </a:prstGeom>
          <a:noFill/>
          <a:ln>
            <a:noFill/>
          </a:ln>
        </p:spPr>
        <p:txBody>
          <a:bodyPr anchorCtr="0" anchor="t" bIns="0" lIns="0" spcFirstLastPara="1" rIns="0" wrap="square" tIns="0">
            <a:spAutoFit/>
          </a:bodyPr>
          <a:lstStyle/>
          <a:p>
            <a:pPr indent="0" lvl="0" marL="0" marR="0" rtl="0" algn="l">
              <a:lnSpc>
                <a:spcPct val="110004"/>
              </a:lnSpc>
              <a:spcBef>
                <a:spcPts val="0"/>
              </a:spcBef>
              <a:spcAft>
                <a:spcPts val="0"/>
              </a:spcAft>
              <a:buClr>
                <a:srgbClr val="000000"/>
              </a:buClr>
              <a:buSzPts val="8636"/>
              <a:buFont typeface="Arial"/>
              <a:buNone/>
            </a:pPr>
            <a:r>
              <a:rPr b="1" i="0" lang="en-US" sz="8636" u="none" cap="none" strike="noStrike">
                <a:solidFill>
                  <a:srgbClr val="0C4DA2"/>
                </a:solidFill>
                <a:latin typeface="Bricolage Grotesque"/>
                <a:ea typeface="Bricolage Grotesque"/>
                <a:cs typeface="Bricolage Grotesque"/>
                <a:sym typeface="Bricolage Grotesque"/>
              </a:rPr>
              <a:t>DRONE </a:t>
            </a:r>
            <a:r>
              <a:rPr b="1" i="0" lang="en-US" sz="8636" u="none" cap="none" strike="noStrike">
                <a:solidFill>
                  <a:srgbClr val="012B1B"/>
                </a:solidFill>
                <a:latin typeface="Bricolage Grotesque"/>
                <a:ea typeface="Bricolage Grotesque"/>
                <a:cs typeface="Bricolage Grotesque"/>
                <a:sym typeface="Bricolage Grotesque"/>
              </a:rPr>
              <a:t>PROJECT</a:t>
            </a:r>
            <a:endParaRPr b="0" i="0" sz="1400" u="none" cap="none" strike="noStrike">
              <a:solidFill>
                <a:srgbClr val="000000"/>
              </a:solidFill>
              <a:latin typeface="Arial"/>
              <a:ea typeface="Arial"/>
              <a:cs typeface="Arial"/>
              <a:sym typeface="Arial"/>
            </a:endParaRPr>
          </a:p>
        </p:txBody>
      </p:sp>
      <p:sp>
        <p:nvSpPr>
          <p:cNvPr id="121" name="Google Shape;121;p1"/>
          <p:cNvSpPr txBox="1"/>
          <p:nvPr/>
        </p:nvSpPr>
        <p:spPr>
          <a:xfrm>
            <a:off x="9323536" y="7314317"/>
            <a:ext cx="4647300" cy="508344"/>
          </a:xfrm>
          <a:prstGeom prst="rect">
            <a:avLst/>
          </a:prstGeom>
          <a:noFill/>
          <a:ln>
            <a:noFill/>
          </a:ln>
        </p:spPr>
        <p:txBody>
          <a:bodyPr anchorCtr="0" anchor="t" bIns="0" lIns="0" spcFirstLastPara="1" rIns="0" wrap="square" tIns="0">
            <a:spAutoFit/>
          </a:bodyPr>
          <a:lstStyle/>
          <a:p>
            <a:pPr indent="0" lvl="0" marL="0" marR="0" rtl="0" algn="l">
              <a:lnSpc>
                <a:spcPct val="150045"/>
              </a:lnSpc>
              <a:spcBef>
                <a:spcPts val="0"/>
              </a:spcBef>
              <a:spcAft>
                <a:spcPts val="0"/>
              </a:spcAft>
              <a:buClr>
                <a:srgbClr val="000000"/>
              </a:buClr>
              <a:buSzPts val="2202"/>
              <a:buFont typeface="Arial"/>
              <a:buNone/>
            </a:pPr>
            <a:r>
              <a:rPr b="0" i="0" lang="en-US" sz="2202" u="none" cap="none" strike="noStrike">
                <a:solidFill>
                  <a:srgbClr val="FFFFFF"/>
                </a:solidFill>
                <a:latin typeface="Bricolage Grotesque"/>
                <a:ea typeface="Bricolage Grotesque"/>
                <a:cs typeface="Bricolage Grotesque"/>
                <a:sym typeface="Bricolage Grotesque"/>
              </a:rPr>
              <a:t>1 Ιαν 2024-31 Δεκ 2026</a:t>
            </a:r>
            <a:endParaRPr b="0" i="0" sz="1400" u="none" cap="none" strike="noStrike">
              <a:solidFill>
                <a:srgbClr val="000000"/>
              </a:solidFill>
              <a:latin typeface="Arial"/>
              <a:ea typeface="Arial"/>
              <a:cs typeface="Arial"/>
              <a:sym typeface="Arial"/>
            </a:endParaRPr>
          </a:p>
        </p:txBody>
      </p:sp>
      <p:sp>
        <p:nvSpPr>
          <p:cNvPr id="122" name="Google Shape;122;p1"/>
          <p:cNvSpPr txBox="1"/>
          <p:nvPr/>
        </p:nvSpPr>
        <p:spPr>
          <a:xfrm>
            <a:off x="1084814" y="8699650"/>
            <a:ext cx="3455295" cy="712824"/>
          </a:xfrm>
          <a:prstGeom prst="rect">
            <a:avLst/>
          </a:prstGeom>
          <a:noFill/>
          <a:ln>
            <a:noFill/>
          </a:ln>
        </p:spPr>
        <p:txBody>
          <a:bodyPr anchorCtr="0" anchor="t" bIns="0" lIns="0" spcFirstLastPara="1" rIns="0" wrap="square" tIns="0">
            <a:spAutoFit/>
          </a:bodyPr>
          <a:lstStyle/>
          <a:p>
            <a:pPr indent="0" lvl="0" marL="0" marR="0" rtl="0" algn="l">
              <a:lnSpc>
                <a:spcPct val="150032"/>
              </a:lnSpc>
              <a:spcBef>
                <a:spcPts val="0"/>
              </a:spcBef>
              <a:spcAft>
                <a:spcPts val="0"/>
              </a:spcAft>
              <a:buClr>
                <a:srgbClr val="000000"/>
              </a:buClr>
              <a:buSzPts val="3088"/>
              <a:buFont typeface="Arial"/>
              <a:buNone/>
            </a:pPr>
            <a:r>
              <a:rPr b="1" i="0" lang="en-US" sz="3088" u="none" cap="none" strike="noStrike">
                <a:solidFill>
                  <a:srgbClr val="0C4DA2"/>
                </a:solidFill>
                <a:latin typeface="Bricolage Grotesque"/>
                <a:ea typeface="Bricolage Grotesque"/>
                <a:cs typeface="Bricolage Grotesque"/>
                <a:sym typeface="Bricolage Grotesque"/>
              </a:rPr>
              <a:t>Παρουσίαση:</a:t>
            </a:r>
            <a:endParaRPr b="0" i="0" sz="1400" u="none" cap="none" strike="noStrike">
              <a:solidFill>
                <a:srgbClr val="000000"/>
              </a:solidFill>
              <a:latin typeface="Arial"/>
              <a:ea typeface="Arial"/>
              <a:cs typeface="Arial"/>
              <a:sym typeface="Arial"/>
            </a:endParaRPr>
          </a:p>
        </p:txBody>
      </p:sp>
      <p:sp>
        <p:nvSpPr>
          <p:cNvPr id="123" name="Google Shape;123;p1"/>
          <p:cNvSpPr txBox="1"/>
          <p:nvPr/>
        </p:nvSpPr>
        <p:spPr>
          <a:xfrm>
            <a:off x="3461588" y="8825343"/>
            <a:ext cx="2454716" cy="505331"/>
          </a:xfrm>
          <a:prstGeom prst="rect">
            <a:avLst/>
          </a:prstGeom>
          <a:noFill/>
          <a:ln>
            <a:noFill/>
          </a:ln>
        </p:spPr>
        <p:txBody>
          <a:bodyPr anchorCtr="0" anchor="t" bIns="0" lIns="0" spcFirstLastPara="1" rIns="0" wrap="square" tIns="0">
            <a:spAutoFit/>
          </a:bodyPr>
          <a:lstStyle/>
          <a:p>
            <a:pPr indent="0" lvl="0" marL="0" marR="0" rtl="0" algn="l">
              <a:lnSpc>
                <a:spcPct val="149977"/>
              </a:lnSpc>
              <a:spcBef>
                <a:spcPts val="0"/>
              </a:spcBef>
              <a:spcAft>
                <a:spcPts val="0"/>
              </a:spcAft>
              <a:buClr>
                <a:srgbClr val="000000"/>
              </a:buClr>
              <a:buSzPts val="2189"/>
              <a:buFont typeface="Arial"/>
              <a:buNone/>
            </a:pPr>
            <a:r>
              <a:rPr b="0" i="0" lang="en-US" sz="2189" u="none" cap="none" strike="noStrike">
                <a:solidFill>
                  <a:srgbClr val="000000"/>
                </a:solidFill>
                <a:latin typeface="Bricolage Grotesque"/>
                <a:ea typeface="Bricolage Grotesque"/>
                <a:cs typeface="Bricolage Grotesque"/>
                <a:sym typeface="Bricolage Grotesque"/>
              </a:rPr>
              <a:t>UNIC</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5" name="Shape 275"/>
        <p:cNvGrpSpPr/>
        <p:nvPr/>
      </p:nvGrpSpPr>
      <p:grpSpPr>
        <a:xfrm>
          <a:off x="0" y="0"/>
          <a:ext cx="0" cy="0"/>
          <a:chOff x="0" y="0"/>
          <a:chExt cx="0" cy="0"/>
        </a:xfrm>
      </p:grpSpPr>
      <p:sp>
        <p:nvSpPr>
          <p:cNvPr id="276" name="Google Shape;276;p32"/>
          <p:cNvSpPr txBox="1"/>
          <p:nvPr>
            <p:ph idx="4294967295" type="title"/>
          </p:nvPr>
        </p:nvSpPr>
        <p:spPr>
          <a:xfrm>
            <a:off x="0" y="211138"/>
            <a:ext cx="12098860" cy="12065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4522"/>
              <a:buNone/>
            </a:pPr>
            <a:r>
              <a:rPr b="1" lang="en-US" sz="3700">
                <a:latin typeface="Calibri"/>
                <a:ea typeface="Calibri"/>
                <a:cs typeface="Calibri"/>
                <a:sym typeface="Calibri"/>
              </a:rPr>
              <a:t>Αποπληροφόρηση/Παραπληροφόρηση/Κακή πληροφόρηση</a:t>
            </a:r>
            <a:endParaRPr sz="3700">
              <a:latin typeface="Calibri"/>
              <a:ea typeface="Calibri"/>
              <a:cs typeface="Calibri"/>
              <a:sym typeface="Calibri"/>
            </a:endParaRPr>
          </a:p>
        </p:txBody>
      </p:sp>
      <p:sp>
        <p:nvSpPr>
          <p:cNvPr id="277" name="Google Shape;277;p32"/>
          <p:cNvSpPr/>
          <p:nvPr/>
        </p:nvSpPr>
        <p:spPr>
          <a:xfrm>
            <a:off x="215012" y="2208553"/>
            <a:ext cx="767400" cy="767400"/>
          </a:xfrm>
          <a:prstGeom prst="roundRect">
            <a:avLst>
              <a:gd fmla="val 18669" name="adj"/>
            </a:avLst>
          </a:prstGeom>
          <a:solidFill>
            <a:srgbClr val="E1E1EA"/>
          </a:solidFill>
          <a:ln cap="flat" cmpd="sng" w="9525">
            <a:solidFill>
              <a:srgbClr val="C7C7D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278" name="Google Shape;278;p32"/>
          <p:cNvSpPr/>
          <p:nvPr/>
        </p:nvSpPr>
        <p:spPr>
          <a:xfrm>
            <a:off x="1160025" y="1841087"/>
            <a:ext cx="5157634" cy="532686"/>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000000"/>
              </a:buClr>
              <a:buSzPts val="3200"/>
              <a:buFont typeface="Arial"/>
              <a:buNone/>
            </a:pPr>
            <a:r>
              <a:rPr b="1" i="0" lang="en-US" sz="3200" u="none" cap="none" strike="noStrike">
                <a:solidFill>
                  <a:srgbClr val="000000"/>
                </a:solidFill>
                <a:latin typeface="Calibri"/>
                <a:ea typeface="Calibri"/>
                <a:cs typeface="Calibri"/>
                <a:sym typeface="Calibri"/>
              </a:rPr>
              <a:t>Κατασκευασμένο Περιεχόμενο</a:t>
            </a:r>
            <a:endParaRPr b="1" i="0" sz="3200" u="none" cap="none" strike="noStrike">
              <a:solidFill>
                <a:srgbClr val="000000"/>
              </a:solidFill>
              <a:latin typeface="Calibri"/>
              <a:ea typeface="Calibri"/>
              <a:cs typeface="Calibri"/>
              <a:sym typeface="Calibri"/>
            </a:endParaRPr>
          </a:p>
        </p:txBody>
      </p:sp>
      <p:sp>
        <p:nvSpPr>
          <p:cNvPr id="279" name="Google Shape;279;p32"/>
          <p:cNvSpPr/>
          <p:nvPr/>
        </p:nvSpPr>
        <p:spPr>
          <a:xfrm>
            <a:off x="852798" y="3298148"/>
            <a:ext cx="4006500" cy="16371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Calibri"/>
                <a:ea typeface="Calibri"/>
                <a:cs typeface="Calibri"/>
                <a:sym typeface="Calibri"/>
              </a:rPr>
              <a:t>Πλήρως ψευδές περιεχόμενο χωρίς καμία βάση στην πραγματικότητα. Συχνά δημιουργείται με σκοπό την εξαπάτηση ή τον χειρισμό.</a:t>
            </a:r>
            <a:endParaRPr b="0" i="0" sz="3200" u="none" cap="none" strike="noStrike">
              <a:solidFill>
                <a:srgbClr val="000000"/>
              </a:solidFill>
              <a:latin typeface="Calibri"/>
              <a:ea typeface="Calibri"/>
              <a:cs typeface="Calibri"/>
              <a:sym typeface="Calibri"/>
            </a:endParaRPr>
          </a:p>
        </p:txBody>
      </p:sp>
      <p:sp>
        <p:nvSpPr>
          <p:cNvPr id="280" name="Google Shape;280;p32"/>
          <p:cNvSpPr/>
          <p:nvPr/>
        </p:nvSpPr>
        <p:spPr>
          <a:xfrm>
            <a:off x="6890247" y="2261424"/>
            <a:ext cx="767400" cy="767400"/>
          </a:xfrm>
          <a:prstGeom prst="roundRect">
            <a:avLst>
              <a:gd fmla="val 18669" name="adj"/>
            </a:avLst>
          </a:prstGeom>
          <a:solidFill>
            <a:srgbClr val="E1E1EA"/>
          </a:solidFill>
          <a:ln cap="flat" cmpd="sng" w="9525">
            <a:solidFill>
              <a:srgbClr val="C7C7D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281" name="Google Shape;281;p32"/>
          <p:cNvSpPr/>
          <p:nvPr/>
        </p:nvSpPr>
        <p:spPr>
          <a:xfrm>
            <a:off x="7835260" y="2152093"/>
            <a:ext cx="4263600" cy="53280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000000"/>
              </a:buClr>
              <a:buSzPts val="3200"/>
              <a:buFont typeface="Arial"/>
              <a:buNone/>
            </a:pPr>
            <a:r>
              <a:rPr b="1" i="0" lang="en-US" sz="3200" u="none" cap="none" strike="noStrike">
                <a:solidFill>
                  <a:srgbClr val="000000"/>
                </a:solidFill>
                <a:latin typeface="Calibri"/>
                <a:ea typeface="Calibri"/>
                <a:cs typeface="Calibri"/>
                <a:sym typeface="Calibri"/>
              </a:rPr>
              <a:t>Παραποιημένο Περιεχόμενο</a:t>
            </a:r>
            <a:endParaRPr b="1" i="0" sz="3200" u="none" cap="none" strike="noStrike">
              <a:solidFill>
                <a:srgbClr val="000000"/>
              </a:solidFill>
              <a:latin typeface="Calibri"/>
              <a:ea typeface="Calibri"/>
              <a:cs typeface="Calibri"/>
              <a:sym typeface="Calibri"/>
            </a:endParaRPr>
          </a:p>
        </p:txBody>
      </p:sp>
      <p:sp>
        <p:nvSpPr>
          <p:cNvPr id="282" name="Google Shape;282;p32"/>
          <p:cNvSpPr/>
          <p:nvPr/>
        </p:nvSpPr>
        <p:spPr>
          <a:xfrm>
            <a:off x="7295763" y="3308670"/>
            <a:ext cx="5593444" cy="27288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Calibri"/>
                <a:ea typeface="Calibri"/>
                <a:cs typeface="Calibri"/>
                <a:sym typeface="Calibri"/>
              </a:rPr>
              <a:t>Γνήσιες πληροφορίες ή εικόνες που έχουν αλλοιωθεί ώστε να δημιουργήσουν ψευδή εντύπωση, π.χ. ένας εντυπωσιακός τίτλος ή τίτλος δόλωμα «click bait».</a:t>
            </a:r>
            <a:endParaRPr b="0" i="0" sz="3200" u="none" cap="none" strike="noStrike">
              <a:solidFill>
                <a:srgbClr val="000000"/>
              </a:solidFill>
              <a:latin typeface="Calibri"/>
              <a:ea typeface="Calibri"/>
              <a:cs typeface="Calibri"/>
              <a:sym typeface="Calibri"/>
            </a:endParaRPr>
          </a:p>
        </p:txBody>
      </p:sp>
      <p:sp>
        <p:nvSpPr>
          <p:cNvPr id="283" name="Google Shape;283;p32"/>
          <p:cNvSpPr/>
          <p:nvPr/>
        </p:nvSpPr>
        <p:spPr>
          <a:xfrm>
            <a:off x="14314186" y="2152068"/>
            <a:ext cx="4263600" cy="53280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000000"/>
              </a:buClr>
              <a:buSzPts val="3200"/>
              <a:buFont typeface="Arial"/>
              <a:buNone/>
            </a:pPr>
            <a:r>
              <a:rPr b="1" i="0" lang="en-US" sz="3200" u="none" cap="none" strike="noStrike">
                <a:solidFill>
                  <a:srgbClr val="000000"/>
                </a:solidFill>
                <a:latin typeface="Calibri"/>
                <a:ea typeface="Calibri"/>
                <a:cs typeface="Calibri"/>
                <a:sym typeface="Calibri"/>
              </a:rPr>
              <a:t>Περιεχόμενο Μιμητή</a:t>
            </a:r>
            <a:endParaRPr b="1" i="0" sz="3200" u="none" cap="none" strike="noStrike">
              <a:solidFill>
                <a:srgbClr val="000000"/>
              </a:solidFill>
              <a:latin typeface="Calibri"/>
              <a:ea typeface="Calibri"/>
              <a:cs typeface="Calibri"/>
              <a:sym typeface="Calibri"/>
            </a:endParaRPr>
          </a:p>
        </p:txBody>
      </p:sp>
      <p:sp>
        <p:nvSpPr>
          <p:cNvPr id="284" name="Google Shape;284;p32"/>
          <p:cNvSpPr/>
          <p:nvPr/>
        </p:nvSpPr>
        <p:spPr>
          <a:xfrm>
            <a:off x="14314171" y="2980185"/>
            <a:ext cx="2955300" cy="31383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Calibri"/>
                <a:ea typeface="Calibri"/>
                <a:cs typeface="Calibri"/>
                <a:sym typeface="Calibri"/>
              </a:rPr>
              <a:t>Προσποίηση γνήσιων πηγών, π.χ. χρήση της εταιρικής ταυτότητας ενός αναγνωρισμένου οργανισμού για τη διάδοση ψευδών πληροφοριών.</a:t>
            </a:r>
            <a:endParaRPr b="0" i="0" sz="3200" u="none" cap="none" strike="noStrike">
              <a:solidFill>
                <a:srgbClr val="000000"/>
              </a:solidFill>
              <a:latin typeface="Calibri"/>
              <a:ea typeface="Calibri"/>
              <a:cs typeface="Calibri"/>
              <a:sym typeface="Calibri"/>
            </a:endParaRPr>
          </a:p>
        </p:txBody>
      </p:sp>
      <p:sp>
        <p:nvSpPr>
          <p:cNvPr id="285" name="Google Shape;285;p32"/>
          <p:cNvSpPr/>
          <p:nvPr/>
        </p:nvSpPr>
        <p:spPr>
          <a:xfrm>
            <a:off x="13420171" y="2261424"/>
            <a:ext cx="767400" cy="767400"/>
          </a:xfrm>
          <a:prstGeom prst="roundRect">
            <a:avLst>
              <a:gd fmla="val 18669" name="adj"/>
            </a:avLst>
          </a:prstGeom>
          <a:solidFill>
            <a:srgbClr val="E1E1EA"/>
          </a:solidFill>
          <a:ln cap="flat" cmpd="sng" w="9525">
            <a:solidFill>
              <a:srgbClr val="C7C7D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286" name="Google Shape;286;p32"/>
          <p:cNvSpPr/>
          <p:nvPr/>
        </p:nvSpPr>
        <p:spPr>
          <a:xfrm>
            <a:off x="0" y="4935248"/>
            <a:ext cx="2896829" cy="4990922"/>
          </a:xfrm>
          <a:custGeom>
            <a:rect b="b" l="l" r="r" t="t"/>
            <a:pathLst>
              <a:path extrusionOk="0" h="8256736" w="5328592">
                <a:moveTo>
                  <a:pt x="0" y="0"/>
                </a:moveTo>
                <a:lnTo>
                  <a:pt x="5328592" y="0"/>
                </a:lnTo>
                <a:lnTo>
                  <a:pt x="5328592" y="8256736"/>
                </a:lnTo>
                <a:lnTo>
                  <a:pt x="0" y="8256736"/>
                </a:lnTo>
                <a:lnTo>
                  <a:pt x="0" y="0"/>
                </a:lnTo>
                <a:close/>
              </a:path>
            </a:pathLst>
          </a:custGeom>
          <a:blipFill rotWithShape="1">
            <a:blip r:embed="rId3">
              <a:alphaModFix amt="50000"/>
            </a:blip>
            <a:stretch>
              <a:fillRect b="0" l="-12837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87" name="Google Shape;287;p32"/>
          <p:cNvSpPr/>
          <p:nvPr/>
        </p:nvSpPr>
        <p:spPr>
          <a:xfrm>
            <a:off x="14478926" y="204506"/>
            <a:ext cx="3521366" cy="1408249"/>
          </a:xfrm>
          <a:custGeom>
            <a:rect b="b" l="l" r="r" t="t"/>
            <a:pathLst>
              <a:path extrusionOk="0" h="1408249" w="3521366">
                <a:moveTo>
                  <a:pt x="0" y="0"/>
                </a:moveTo>
                <a:lnTo>
                  <a:pt x="3521366" y="0"/>
                </a:lnTo>
                <a:lnTo>
                  <a:pt x="3521366" y="1408249"/>
                </a:lnTo>
                <a:lnTo>
                  <a:pt x="0" y="1408249"/>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88" name="Google Shape;288;p32"/>
          <p:cNvSpPr/>
          <p:nvPr/>
        </p:nvSpPr>
        <p:spPr>
          <a:xfrm>
            <a:off x="4515590" y="6840280"/>
            <a:ext cx="4263600" cy="53280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000000"/>
              </a:buClr>
              <a:buSzPts val="3200"/>
              <a:buFont typeface="Arial"/>
              <a:buNone/>
            </a:pPr>
            <a:r>
              <a:rPr b="1" i="0" lang="en-US" sz="3200" u="none" cap="none" strike="noStrike">
                <a:solidFill>
                  <a:srgbClr val="000000"/>
                </a:solidFill>
                <a:latin typeface="Calibri"/>
                <a:ea typeface="Calibri"/>
                <a:cs typeface="Calibri"/>
                <a:sym typeface="Calibri"/>
              </a:rPr>
              <a:t>Σάτιρα και Παρωδία</a:t>
            </a:r>
            <a:endParaRPr b="1" i="0" sz="3200" u="none" cap="none" strike="noStrike">
              <a:solidFill>
                <a:srgbClr val="000000"/>
              </a:solidFill>
              <a:latin typeface="Calibri"/>
              <a:ea typeface="Calibri"/>
              <a:cs typeface="Calibri"/>
              <a:sym typeface="Calibri"/>
            </a:endParaRPr>
          </a:p>
        </p:txBody>
      </p:sp>
      <p:sp>
        <p:nvSpPr>
          <p:cNvPr id="289" name="Google Shape;289;p32"/>
          <p:cNvSpPr/>
          <p:nvPr/>
        </p:nvSpPr>
        <p:spPr>
          <a:xfrm>
            <a:off x="2592549" y="7240495"/>
            <a:ext cx="767400" cy="767400"/>
          </a:xfrm>
          <a:prstGeom prst="roundRect">
            <a:avLst>
              <a:gd fmla="val 18669" name="adj"/>
            </a:avLst>
          </a:prstGeom>
          <a:solidFill>
            <a:srgbClr val="E1E1EA"/>
          </a:solidFill>
          <a:ln cap="flat" cmpd="sng" w="9525">
            <a:solidFill>
              <a:srgbClr val="C7C7D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290" name="Google Shape;290;p32"/>
          <p:cNvSpPr txBox="1"/>
          <p:nvPr/>
        </p:nvSpPr>
        <p:spPr>
          <a:xfrm>
            <a:off x="4515590" y="7771764"/>
            <a:ext cx="8373617" cy="2154406"/>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Calibri"/>
                <a:ea typeface="Calibri"/>
                <a:cs typeface="Calibri"/>
                <a:sym typeface="Calibri"/>
              </a:rPr>
              <a:t>Χιουμοριστικές αλλά ψευδείς ιστορίες που παρουσιάζονται ως αληθινές. Συνήθως έχουν σατιρικό σκοπό, αλλά μπορεί να παραπλανήσουν τους αναγνώστες.</a:t>
            </a:r>
            <a:endParaRPr b="0" i="0" sz="3200" u="none" cap="none" strike="noStrike">
              <a:solidFill>
                <a:srgbClr val="000000"/>
              </a:solidFill>
              <a:latin typeface="Calibri"/>
              <a:ea typeface="Calibri"/>
              <a:cs typeface="Calibri"/>
              <a:sym typeface="Calibri"/>
            </a:endParaRPr>
          </a:p>
        </p:txBody>
      </p:sp>
      <p:sp>
        <p:nvSpPr>
          <p:cNvPr id="291" name="Google Shape;291;p32"/>
          <p:cNvSpPr/>
          <p:nvPr/>
        </p:nvSpPr>
        <p:spPr>
          <a:xfrm>
            <a:off x="3520643" y="6436606"/>
            <a:ext cx="767400" cy="767400"/>
          </a:xfrm>
          <a:prstGeom prst="roundRect">
            <a:avLst>
              <a:gd fmla="val 18669" name="adj"/>
            </a:avLst>
          </a:prstGeom>
          <a:solidFill>
            <a:srgbClr val="E1E1EA"/>
          </a:solidFill>
          <a:ln cap="flat" cmpd="sng" w="9525">
            <a:solidFill>
              <a:srgbClr val="C7C7D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6" name="Shape 296"/>
        <p:cNvGrpSpPr/>
        <p:nvPr/>
      </p:nvGrpSpPr>
      <p:grpSpPr>
        <a:xfrm>
          <a:off x="0" y="0"/>
          <a:ext cx="0" cy="0"/>
          <a:chOff x="0" y="0"/>
          <a:chExt cx="0" cy="0"/>
        </a:xfrm>
      </p:grpSpPr>
      <p:sp>
        <p:nvSpPr>
          <p:cNvPr id="297" name="Google Shape;297;p3"/>
          <p:cNvSpPr txBox="1"/>
          <p:nvPr>
            <p:ph type="title"/>
          </p:nvPr>
        </p:nvSpPr>
        <p:spPr>
          <a:xfrm>
            <a:off x="3888525" y="250767"/>
            <a:ext cx="8958648" cy="120396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SzPts val="6667"/>
              <a:buNone/>
            </a:pPr>
            <a:r>
              <a:rPr b="1" lang="en-US" sz="6000">
                <a:solidFill>
                  <a:srgbClr val="244061"/>
                </a:solidFill>
                <a:latin typeface="Calibri"/>
                <a:ea typeface="Calibri"/>
                <a:cs typeface="Calibri"/>
                <a:sym typeface="Calibri"/>
              </a:rPr>
              <a:t>Παραδείγματα  </a:t>
            </a:r>
            <a:endParaRPr sz="6000">
              <a:solidFill>
                <a:srgbClr val="244061"/>
              </a:solidFill>
              <a:latin typeface="Calibri"/>
              <a:ea typeface="Calibri"/>
              <a:cs typeface="Calibri"/>
              <a:sym typeface="Calibri"/>
            </a:endParaRPr>
          </a:p>
        </p:txBody>
      </p:sp>
      <p:pic>
        <p:nvPicPr>
          <p:cNvPr descr="preencoded.png" id="298" name="Google Shape;298;p3"/>
          <p:cNvPicPr preferRelativeResize="0"/>
          <p:nvPr/>
        </p:nvPicPr>
        <p:blipFill rotWithShape="1">
          <a:blip r:embed="rId3">
            <a:alphaModFix/>
          </a:blip>
          <a:srcRect b="0" l="0" r="0" t="0"/>
          <a:stretch/>
        </p:blipFill>
        <p:spPr>
          <a:xfrm>
            <a:off x="83186" y="1861686"/>
            <a:ext cx="5769875" cy="3565953"/>
          </a:xfrm>
          <a:prstGeom prst="rect">
            <a:avLst/>
          </a:prstGeom>
          <a:noFill/>
          <a:ln>
            <a:noFill/>
          </a:ln>
        </p:spPr>
      </p:pic>
      <p:sp>
        <p:nvSpPr>
          <p:cNvPr id="299" name="Google Shape;299;p3"/>
          <p:cNvSpPr/>
          <p:nvPr/>
        </p:nvSpPr>
        <p:spPr>
          <a:xfrm>
            <a:off x="83159" y="5834599"/>
            <a:ext cx="4307219" cy="532853"/>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rPr b="1" i="0" lang="en-US" sz="2700" u="none" cap="none" strike="noStrike">
                <a:solidFill>
                  <a:srgbClr val="244061"/>
                </a:solidFill>
                <a:latin typeface="Calibri"/>
                <a:ea typeface="Calibri"/>
                <a:cs typeface="Calibri"/>
                <a:sym typeface="Calibri"/>
              </a:rPr>
              <a:t>Παραπληροφόρηση σχετικά με την υγεία</a:t>
            </a:r>
            <a:endParaRPr b="0" i="0" sz="2700" u="none" cap="none" strike="noStrike">
              <a:solidFill>
                <a:srgbClr val="244061"/>
              </a:solidFill>
              <a:latin typeface="Calibri"/>
              <a:ea typeface="Calibri"/>
              <a:cs typeface="Calibri"/>
              <a:sym typeface="Calibri"/>
            </a:endParaRPr>
          </a:p>
        </p:txBody>
      </p:sp>
      <p:sp>
        <p:nvSpPr>
          <p:cNvPr id="300" name="Google Shape;300;p3"/>
          <p:cNvSpPr/>
          <p:nvPr/>
        </p:nvSpPr>
        <p:spPr>
          <a:xfrm>
            <a:off x="83159" y="6938144"/>
            <a:ext cx="5769900" cy="21831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rPr b="0" i="0" lang="en-US" sz="2700" u="none" cap="none" strike="noStrike">
                <a:solidFill>
                  <a:srgbClr val="311211"/>
                </a:solidFill>
                <a:latin typeface="Calibri"/>
                <a:ea typeface="Calibri"/>
                <a:cs typeface="Calibri"/>
                <a:sym typeface="Calibri"/>
              </a:rPr>
              <a:t>Κατά τη διάρκεια της πανδημίας COVID-19, υποτιθέμενες θεραπείες διαδόθηκαν ραγδαία. Αυτές οδήγησαν σε επικίνδυνη αυτοθεραπεία. Οι ιατρικές αρχές προσπάθησαν να καταπολεμήσουν τους μύθους.</a:t>
            </a:r>
            <a:endParaRPr b="0" i="0" sz="2700" u="none" cap="none" strike="noStrike">
              <a:solidFill>
                <a:srgbClr val="311211"/>
              </a:solidFill>
              <a:latin typeface="Calibri"/>
              <a:ea typeface="Calibri"/>
              <a:cs typeface="Calibri"/>
              <a:sym typeface="Calibri"/>
            </a:endParaRPr>
          </a:p>
        </p:txBody>
      </p:sp>
      <p:pic>
        <p:nvPicPr>
          <p:cNvPr descr="preencoded.png" id="301" name="Google Shape;301;p3"/>
          <p:cNvPicPr preferRelativeResize="0"/>
          <p:nvPr/>
        </p:nvPicPr>
        <p:blipFill rotWithShape="1">
          <a:blip r:embed="rId4">
            <a:alphaModFix/>
          </a:blip>
          <a:srcRect b="0" l="0" r="0" t="0"/>
          <a:stretch/>
        </p:blipFill>
        <p:spPr>
          <a:xfrm>
            <a:off x="6235997" y="1861686"/>
            <a:ext cx="5769875" cy="3565953"/>
          </a:xfrm>
          <a:prstGeom prst="rect">
            <a:avLst/>
          </a:prstGeom>
          <a:noFill/>
          <a:ln>
            <a:noFill/>
          </a:ln>
        </p:spPr>
      </p:pic>
      <p:sp>
        <p:nvSpPr>
          <p:cNvPr id="302" name="Google Shape;302;p3"/>
          <p:cNvSpPr/>
          <p:nvPr/>
        </p:nvSpPr>
        <p:spPr>
          <a:xfrm>
            <a:off x="6235997" y="5797072"/>
            <a:ext cx="4263710" cy="532853"/>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rPr b="1" i="0" lang="en-US" sz="2700" u="none" cap="none" strike="noStrike">
                <a:solidFill>
                  <a:srgbClr val="244061"/>
                </a:solidFill>
                <a:latin typeface="Calibri"/>
                <a:ea typeface="Calibri"/>
                <a:cs typeface="Calibri"/>
                <a:sym typeface="Calibri"/>
              </a:rPr>
              <a:t>Ψευδείς πληροφορίες σχετικά με τις εκλογές</a:t>
            </a:r>
            <a:endParaRPr b="0" i="0" sz="2700" u="none" cap="none" strike="noStrike">
              <a:solidFill>
                <a:srgbClr val="244061"/>
              </a:solidFill>
              <a:latin typeface="Calibri"/>
              <a:ea typeface="Calibri"/>
              <a:cs typeface="Calibri"/>
              <a:sym typeface="Calibri"/>
            </a:endParaRPr>
          </a:p>
        </p:txBody>
      </p:sp>
      <p:sp>
        <p:nvSpPr>
          <p:cNvPr id="303" name="Google Shape;303;p3"/>
          <p:cNvSpPr/>
          <p:nvPr/>
        </p:nvSpPr>
        <p:spPr>
          <a:xfrm>
            <a:off x="6235996" y="6938271"/>
            <a:ext cx="5769875" cy="2691504"/>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rPr b="0" i="0" lang="en-US" sz="2700" u="none" cap="none" strike="noStrike">
                <a:solidFill>
                  <a:schemeClr val="dk1"/>
                </a:solidFill>
                <a:latin typeface="Calibri"/>
                <a:ea typeface="Calibri"/>
                <a:cs typeface="Calibri"/>
                <a:sym typeface="Calibri"/>
              </a:rPr>
              <a:t>Ψευδείς ισχυρισμοί σχετικά με τα εκλογικά συστήματα διαδόθηκαν ευρέως. Υπονόμευσαν την εμπιστοσύνη των ψηφοφόρων. Οι ελεγκτές γεγονότων εργάστηκαν υπερωρίες για να επαληθεύσουν τους ισχυρισμούς. </a:t>
            </a:r>
            <a:endParaRPr b="0" i="0" sz="2700" u="none" cap="none" strike="noStrike">
              <a:solidFill>
                <a:schemeClr val="dk1"/>
              </a:solidFill>
              <a:latin typeface="Calibri"/>
              <a:ea typeface="Calibri"/>
              <a:cs typeface="Calibri"/>
              <a:sym typeface="Calibri"/>
            </a:endParaRPr>
          </a:p>
        </p:txBody>
      </p:sp>
      <p:pic>
        <p:nvPicPr>
          <p:cNvPr descr="preencoded.png" id="304" name="Google Shape;304;p3"/>
          <p:cNvPicPr preferRelativeResize="0"/>
          <p:nvPr/>
        </p:nvPicPr>
        <p:blipFill rotWithShape="1">
          <a:blip r:embed="rId5">
            <a:alphaModFix/>
          </a:blip>
          <a:srcRect b="0" l="0" r="0" t="0"/>
          <a:stretch/>
        </p:blipFill>
        <p:spPr>
          <a:xfrm>
            <a:off x="12517415" y="1861687"/>
            <a:ext cx="5770055" cy="3566132"/>
          </a:xfrm>
          <a:prstGeom prst="rect">
            <a:avLst/>
          </a:prstGeom>
          <a:noFill/>
          <a:ln>
            <a:noFill/>
          </a:ln>
        </p:spPr>
      </p:pic>
      <p:sp>
        <p:nvSpPr>
          <p:cNvPr id="305" name="Google Shape;305;p3"/>
          <p:cNvSpPr/>
          <p:nvPr/>
        </p:nvSpPr>
        <p:spPr>
          <a:xfrm>
            <a:off x="12517417" y="5854133"/>
            <a:ext cx="4263710" cy="532853"/>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rPr b="1" i="0" lang="en-US" sz="2700" u="none" cap="none" strike="noStrike">
                <a:solidFill>
                  <a:srgbClr val="244061"/>
                </a:solidFill>
                <a:latin typeface="Calibri"/>
                <a:ea typeface="Calibri"/>
                <a:cs typeface="Calibri"/>
                <a:sym typeface="Calibri"/>
              </a:rPr>
              <a:t>Παραποιήσεις σχετικά με το κλίμα</a:t>
            </a:r>
            <a:endParaRPr b="1" i="0" sz="2700" u="none" cap="none" strike="noStrike">
              <a:solidFill>
                <a:srgbClr val="244061"/>
              </a:solidFill>
              <a:latin typeface="Calibri"/>
              <a:ea typeface="Calibri"/>
              <a:cs typeface="Calibri"/>
              <a:sym typeface="Calibri"/>
            </a:endParaRPr>
          </a:p>
        </p:txBody>
      </p:sp>
      <p:sp>
        <p:nvSpPr>
          <p:cNvPr id="306" name="Google Shape;306;p3"/>
          <p:cNvSpPr/>
          <p:nvPr/>
        </p:nvSpPr>
        <p:spPr>
          <a:xfrm>
            <a:off x="12517946" y="6891846"/>
            <a:ext cx="5770055" cy="1971414"/>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rPr b="0" i="0" lang="en-US" sz="2700" u="none" cap="none" strike="noStrike">
                <a:solidFill>
                  <a:schemeClr val="dk1"/>
                </a:solidFill>
                <a:latin typeface="Calibri"/>
                <a:ea typeface="Calibri"/>
                <a:cs typeface="Calibri"/>
                <a:sym typeface="Calibri"/>
              </a:rPr>
              <a:t>Παραπλανητικά γραφήματα παραμόρφωσαν τα κλιματικά δεδομένα. Δημιούργησαν σύγχυση σχετικά με την επιστημονική συναίνεση. Η πρόληψη απαιτούσε επιστημονική παιδεία. </a:t>
            </a:r>
            <a:endParaRPr b="0" i="0" sz="2700" u="none" cap="none" strike="noStrike">
              <a:solidFill>
                <a:schemeClr val="dk1"/>
              </a:solidFill>
              <a:latin typeface="Calibri"/>
              <a:ea typeface="Calibri"/>
              <a:cs typeface="Calibri"/>
              <a:sym typeface="Calibri"/>
            </a:endParaRPr>
          </a:p>
        </p:txBody>
      </p:sp>
      <p:sp>
        <p:nvSpPr>
          <p:cNvPr id="307" name="Google Shape;307;p3"/>
          <p:cNvSpPr/>
          <p:nvPr/>
        </p:nvSpPr>
        <p:spPr>
          <a:xfrm>
            <a:off x="15851530" y="718360"/>
            <a:ext cx="2148764" cy="894398"/>
          </a:xfrm>
          <a:custGeom>
            <a:rect b="b" l="l" r="r" t="t"/>
            <a:pathLst>
              <a:path extrusionOk="0" h="1408249" w="3521366">
                <a:moveTo>
                  <a:pt x="0" y="0"/>
                </a:moveTo>
                <a:lnTo>
                  <a:pt x="3521366" y="0"/>
                </a:lnTo>
                <a:lnTo>
                  <a:pt x="3521366" y="1408249"/>
                </a:lnTo>
                <a:lnTo>
                  <a:pt x="0" y="1408249"/>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cap="none" strike="noStrike">
              <a:solidFill>
                <a:schemeClr val="dk1"/>
              </a:solidFill>
              <a:latin typeface="Ubuntu"/>
              <a:ea typeface="Ubuntu"/>
              <a:cs typeface="Ubuntu"/>
              <a:sym typeface="Ubuntu"/>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2" name="Shape 312"/>
        <p:cNvGrpSpPr/>
        <p:nvPr/>
      </p:nvGrpSpPr>
      <p:grpSpPr>
        <a:xfrm>
          <a:off x="0" y="0"/>
          <a:ext cx="0" cy="0"/>
          <a:chOff x="0" y="0"/>
          <a:chExt cx="0" cy="0"/>
        </a:xfrm>
      </p:grpSpPr>
      <p:pic>
        <p:nvPicPr>
          <p:cNvPr descr="preencoded.png" id="313" name="Google Shape;313;p34"/>
          <p:cNvPicPr preferRelativeResize="0"/>
          <p:nvPr/>
        </p:nvPicPr>
        <p:blipFill rotWithShape="1">
          <a:blip r:embed="rId3">
            <a:alphaModFix/>
          </a:blip>
          <a:srcRect b="0" l="0" r="0" t="0"/>
          <a:stretch/>
        </p:blipFill>
        <p:spPr>
          <a:xfrm>
            <a:off x="11430000" y="0"/>
            <a:ext cx="6858000" cy="10287000"/>
          </a:xfrm>
          <a:prstGeom prst="rect">
            <a:avLst/>
          </a:prstGeom>
          <a:noFill/>
          <a:ln>
            <a:noFill/>
          </a:ln>
        </p:spPr>
      </p:pic>
      <p:sp>
        <p:nvSpPr>
          <p:cNvPr id="314" name="Google Shape;314;p34"/>
          <p:cNvSpPr/>
          <p:nvPr/>
        </p:nvSpPr>
        <p:spPr>
          <a:xfrm>
            <a:off x="992238" y="1245472"/>
            <a:ext cx="9445526" cy="2444790"/>
          </a:xfrm>
          <a:prstGeom prst="rect">
            <a:avLst/>
          </a:prstGeom>
          <a:noFill/>
          <a:ln>
            <a:noFill/>
          </a:ln>
        </p:spPr>
        <p:txBody>
          <a:bodyPr anchorCtr="0" anchor="t" bIns="0" lIns="0" spcFirstLastPara="1" rIns="0" wrap="square" tIns="0">
            <a:noAutofit/>
          </a:bodyPr>
          <a:lstStyle/>
          <a:p>
            <a:pPr indent="0" lvl="0" marL="0" marR="0" rtl="0" algn="l">
              <a:lnSpc>
                <a:spcPct val="124716"/>
              </a:lnSpc>
              <a:spcBef>
                <a:spcPts val="0"/>
              </a:spcBef>
              <a:spcAft>
                <a:spcPts val="0"/>
              </a:spcAft>
              <a:buClr>
                <a:srgbClr val="000000"/>
              </a:buClr>
              <a:buSzPts val="5563"/>
              <a:buFont typeface="Arial"/>
              <a:buNone/>
            </a:pPr>
            <a:r>
              <a:rPr b="1" i="0" lang="en-US" sz="5563" u="none" cap="none" strike="noStrike">
                <a:solidFill>
                  <a:schemeClr val="dk2"/>
                </a:solidFill>
                <a:latin typeface="Calibri"/>
                <a:ea typeface="Calibri"/>
                <a:cs typeface="Calibri"/>
                <a:sym typeface="Calibri"/>
              </a:rPr>
              <a:t>Πέρα από τις Ψευδείς Ειδήσεις: Κατανόηση του Ψηφιακού Περιβάλλοντος</a:t>
            </a:r>
            <a:endParaRPr b="0" i="0" sz="5563" u="none" cap="none" strike="noStrike">
              <a:solidFill>
                <a:schemeClr val="dk2"/>
              </a:solidFill>
              <a:latin typeface="Calibri"/>
              <a:ea typeface="Calibri"/>
              <a:cs typeface="Calibri"/>
              <a:sym typeface="Calibri"/>
            </a:endParaRPr>
          </a:p>
        </p:txBody>
      </p:sp>
      <p:sp>
        <p:nvSpPr>
          <p:cNvPr id="315" name="Google Shape;315;p34"/>
          <p:cNvSpPr/>
          <p:nvPr/>
        </p:nvSpPr>
        <p:spPr>
          <a:xfrm>
            <a:off x="992238" y="5143500"/>
            <a:ext cx="9445526" cy="2268141"/>
          </a:xfrm>
          <a:prstGeom prst="rect">
            <a:avLst/>
          </a:prstGeom>
          <a:noFill/>
          <a:ln>
            <a:noFill/>
          </a:ln>
        </p:spPr>
        <p:txBody>
          <a:bodyPr anchorCtr="0" anchor="t" bIns="0" lIns="0" spcFirstLastPara="1" rIns="0" wrap="square" tIns="0">
            <a:noAutofit/>
          </a:bodyPr>
          <a:lstStyle/>
          <a:p>
            <a:pPr indent="0" lvl="0" marL="0" marR="0" rtl="0" algn="l">
              <a:lnSpc>
                <a:spcPct val="127250"/>
              </a:lnSpc>
              <a:spcBef>
                <a:spcPts val="0"/>
              </a:spcBef>
              <a:spcAft>
                <a:spcPts val="0"/>
              </a:spcAft>
              <a:buClr>
                <a:srgbClr val="000000"/>
              </a:buClr>
              <a:buSzPts val="2800"/>
              <a:buFont typeface="Arial"/>
              <a:buNone/>
            </a:pPr>
            <a:r>
              <a:rPr b="0" i="0" lang="en-US" sz="2800" u="none" cap="none" strike="noStrike">
                <a:solidFill>
                  <a:srgbClr val="575656"/>
                </a:solidFill>
                <a:latin typeface="Calibri"/>
                <a:ea typeface="Calibri"/>
                <a:cs typeface="Calibri"/>
                <a:sym typeface="Calibri"/>
              </a:rPr>
              <a:t>Η πληροφοριακή παιδεία εκτείνεται πολύ πέρα από την απλή αναγνώριση ψευδών τίτλων. Στην ουσία της αφορά στην κατανόηση του σύνθετου ψηφιακού οικοσυστήματος, μέσα στο οποίο οι πληροφορίες κυκλοφορούν, εξελίσσονται και επηρεάζουν τη ζωή των νέων ανθρώπων.Για να εξοπλίσουμε τους/τις εφήβους με πραγματική ανθεκτικότητα, οφείλουμε να αντιμετωπίσουμε ολόκληρο το φάσμα των ψηφιακών προκλήσεων που συναντούν καθημερινά.</a:t>
            </a:r>
            <a:endParaRPr b="0" i="0" sz="2800" u="none" cap="none" strike="noStrike">
              <a:solidFill>
                <a:srgbClr val="000000"/>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0" name="Shape 320"/>
        <p:cNvGrpSpPr/>
        <p:nvPr/>
      </p:nvGrpSpPr>
      <p:grpSpPr>
        <a:xfrm>
          <a:off x="0" y="0"/>
          <a:ext cx="0" cy="0"/>
          <a:chOff x="0" y="0"/>
          <a:chExt cx="0" cy="0"/>
        </a:xfrm>
      </p:grpSpPr>
      <p:pic>
        <p:nvPicPr>
          <p:cNvPr id="321" name="Google Shape;321;p35"/>
          <p:cNvPicPr preferRelativeResize="0"/>
          <p:nvPr/>
        </p:nvPicPr>
        <p:blipFill rotWithShape="1">
          <a:blip r:embed="rId3">
            <a:alphaModFix/>
          </a:blip>
          <a:srcRect b="0" l="0" r="0" t="0"/>
          <a:stretch/>
        </p:blipFill>
        <p:spPr>
          <a:xfrm>
            <a:off x="15923834" y="9609038"/>
            <a:ext cx="2364166" cy="581136"/>
          </a:xfrm>
          <a:prstGeom prst="rect">
            <a:avLst/>
          </a:prstGeom>
          <a:noFill/>
          <a:ln>
            <a:noFill/>
          </a:ln>
        </p:spPr>
      </p:pic>
      <p:sp>
        <p:nvSpPr>
          <p:cNvPr id="322" name="Google Shape;322;p35"/>
          <p:cNvSpPr/>
          <p:nvPr/>
        </p:nvSpPr>
        <p:spPr>
          <a:xfrm>
            <a:off x="990451" y="779264"/>
            <a:ext cx="16307098" cy="1768674"/>
          </a:xfrm>
          <a:prstGeom prst="rect">
            <a:avLst/>
          </a:prstGeom>
          <a:noFill/>
          <a:ln>
            <a:noFill/>
          </a:ln>
        </p:spPr>
        <p:txBody>
          <a:bodyPr anchorCtr="0" anchor="t" bIns="0" lIns="0" spcFirstLastPara="1" rIns="0" wrap="square" tIns="0">
            <a:noAutofit/>
          </a:bodyPr>
          <a:lstStyle/>
          <a:p>
            <a:pPr indent="0" lvl="0" marL="0" marR="0" rtl="0" algn="l">
              <a:lnSpc>
                <a:spcPct val="124716"/>
              </a:lnSpc>
              <a:spcBef>
                <a:spcPts val="0"/>
              </a:spcBef>
              <a:spcAft>
                <a:spcPts val="0"/>
              </a:spcAft>
              <a:buClr>
                <a:srgbClr val="000000"/>
              </a:buClr>
              <a:buSzPts val="5563"/>
              <a:buFont typeface="Arial"/>
              <a:buNone/>
            </a:pPr>
            <a:r>
              <a:rPr b="1" i="0" lang="en-US" sz="5563" u="none" cap="none" strike="noStrike">
                <a:solidFill>
                  <a:schemeClr val="dk2"/>
                </a:solidFill>
                <a:latin typeface="Calibri"/>
                <a:ea typeface="Calibri"/>
                <a:cs typeface="Calibri"/>
                <a:sym typeface="Calibri"/>
              </a:rPr>
              <a:t>Οι Κρυφοί Κίνδυνοι: Όταν τα Ψηφιακά Εργαλεία Μετατρέπονται σε Όπλα</a:t>
            </a:r>
            <a:endParaRPr b="0" i="0" sz="5563" u="none" cap="none" strike="noStrike">
              <a:solidFill>
                <a:schemeClr val="dk2"/>
              </a:solidFill>
              <a:latin typeface="Calibri"/>
              <a:ea typeface="Calibri"/>
              <a:cs typeface="Calibri"/>
              <a:sym typeface="Calibri"/>
            </a:endParaRPr>
          </a:p>
        </p:txBody>
      </p:sp>
      <p:sp>
        <p:nvSpPr>
          <p:cNvPr id="323" name="Google Shape;323;p35"/>
          <p:cNvSpPr/>
          <p:nvPr/>
        </p:nvSpPr>
        <p:spPr>
          <a:xfrm>
            <a:off x="990451" y="3113931"/>
            <a:ext cx="5247085" cy="6893669"/>
          </a:xfrm>
          <a:prstGeom prst="roundRect">
            <a:avLst>
              <a:gd fmla="val 2265" name="adj"/>
            </a:avLst>
          </a:prstGeom>
          <a:solidFill>
            <a:schemeClr val="lt1"/>
          </a:solidFill>
          <a:ln cap="flat" cmpd="sng" w="9525">
            <a:solidFill>
              <a:schemeClr val="dk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750"/>
              <a:buFont typeface="Arial"/>
              <a:buNone/>
            </a:pPr>
            <a:r>
              <a:t/>
            </a:r>
            <a:endParaRPr b="0" i="0" sz="1750" u="none" cap="none" strike="noStrike">
              <a:solidFill>
                <a:srgbClr val="000000"/>
              </a:solidFill>
              <a:latin typeface="Arial"/>
              <a:ea typeface="Arial"/>
              <a:cs typeface="Arial"/>
              <a:sym typeface="Arial"/>
            </a:endParaRPr>
          </a:p>
        </p:txBody>
      </p:sp>
      <p:sp>
        <p:nvSpPr>
          <p:cNvPr id="324" name="Google Shape;324;p35"/>
          <p:cNvSpPr/>
          <p:nvPr/>
        </p:nvSpPr>
        <p:spPr>
          <a:xfrm>
            <a:off x="1282900" y="3406378"/>
            <a:ext cx="848916" cy="848916"/>
          </a:xfrm>
          <a:prstGeom prst="roundRect">
            <a:avLst>
              <a:gd fmla="val 13462879" name="adj"/>
            </a:avLst>
          </a:prstGeom>
          <a:solidFill>
            <a:srgbClr val="BD081C"/>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750"/>
              <a:buFont typeface="Arial"/>
              <a:buNone/>
            </a:pPr>
            <a:r>
              <a:t/>
            </a:r>
            <a:endParaRPr b="0" i="0" sz="1750" u="none" cap="none" strike="noStrike">
              <a:solidFill>
                <a:srgbClr val="000000"/>
              </a:solidFill>
              <a:latin typeface="Arial"/>
              <a:ea typeface="Arial"/>
              <a:cs typeface="Arial"/>
              <a:sym typeface="Arial"/>
            </a:endParaRPr>
          </a:p>
        </p:txBody>
      </p:sp>
      <p:pic>
        <p:nvPicPr>
          <p:cNvPr descr="preencoded.png" id="325" name="Google Shape;325;p35"/>
          <p:cNvPicPr preferRelativeResize="0"/>
          <p:nvPr/>
        </p:nvPicPr>
        <p:blipFill rotWithShape="1">
          <a:blip r:embed="rId4">
            <a:alphaModFix/>
          </a:blip>
          <a:srcRect b="0" l="0" r="0" t="0"/>
          <a:stretch/>
        </p:blipFill>
        <p:spPr>
          <a:xfrm>
            <a:off x="1516262" y="3639741"/>
            <a:ext cx="382041" cy="382041"/>
          </a:xfrm>
          <a:prstGeom prst="rect">
            <a:avLst/>
          </a:prstGeom>
          <a:noFill/>
          <a:ln>
            <a:noFill/>
          </a:ln>
        </p:spPr>
      </p:pic>
      <p:sp>
        <p:nvSpPr>
          <p:cNvPr id="326" name="Google Shape;326;p35"/>
          <p:cNvSpPr/>
          <p:nvPr/>
        </p:nvSpPr>
        <p:spPr>
          <a:xfrm>
            <a:off x="2267397" y="3468738"/>
            <a:ext cx="3970139" cy="884336"/>
          </a:xfrm>
          <a:prstGeom prst="rect">
            <a:avLst/>
          </a:prstGeom>
          <a:noFill/>
          <a:ln>
            <a:noFill/>
          </a:ln>
        </p:spPr>
        <p:txBody>
          <a:bodyPr anchorCtr="0" anchor="t" bIns="0" lIns="0" spcFirstLastPara="1" rIns="0" wrap="square" tIns="0">
            <a:noAutofit/>
          </a:bodyPr>
          <a:lstStyle/>
          <a:p>
            <a:pPr indent="0" lvl="0" marL="0" marR="0" rtl="0" algn="l">
              <a:lnSpc>
                <a:spcPct val="125018"/>
              </a:lnSpc>
              <a:spcBef>
                <a:spcPts val="0"/>
              </a:spcBef>
              <a:spcAft>
                <a:spcPts val="0"/>
              </a:spcAft>
              <a:buClr>
                <a:srgbClr val="000000"/>
              </a:buClr>
              <a:buSzPts val="2750"/>
              <a:buFont typeface="Arial"/>
              <a:buNone/>
            </a:pPr>
            <a:r>
              <a:rPr b="1" i="0" lang="en-US" sz="2750" u="none" cap="none" strike="noStrike">
                <a:solidFill>
                  <a:srgbClr val="575656"/>
                </a:solidFill>
                <a:latin typeface="Calibri"/>
                <a:ea typeface="Calibri"/>
                <a:cs typeface="Calibri"/>
                <a:sym typeface="Calibri"/>
              </a:rPr>
              <a:t>Εκφοβισμός και Παρενόχληση στον Κυβερνοχώρο</a:t>
            </a:r>
            <a:endParaRPr b="0" i="0" sz="2750" u="none" cap="none" strike="noStrike">
              <a:solidFill>
                <a:srgbClr val="000000"/>
              </a:solidFill>
              <a:latin typeface="Calibri"/>
              <a:ea typeface="Calibri"/>
              <a:cs typeface="Calibri"/>
              <a:sym typeface="Calibri"/>
            </a:endParaRPr>
          </a:p>
        </p:txBody>
      </p:sp>
      <p:sp>
        <p:nvSpPr>
          <p:cNvPr id="327" name="Google Shape;327;p35"/>
          <p:cNvSpPr/>
          <p:nvPr/>
        </p:nvSpPr>
        <p:spPr>
          <a:xfrm>
            <a:off x="1292425" y="5145486"/>
            <a:ext cx="4945111" cy="3623071"/>
          </a:xfrm>
          <a:prstGeom prst="rect">
            <a:avLst/>
          </a:prstGeom>
          <a:noFill/>
          <a:ln>
            <a:noFill/>
          </a:ln>
        </p:spPr>
        <p:txBody>
          <a:bodyPr anchorCtr="0" anchor="t" bIns="0" lIns="0" spcFirstLastPara="1" rIns="0" wrap="square" tIns="0">
            <a:noAutofit/>
          </a:bodyPr>
          <a:lstStyle/>
          <a:p>
            <a:pPr indent="0" lvl="0" marL="0" marR="0" rtl="0" algn="l">
              <a:lnSpc>
                <a:spcPct val="148458"/>
              </a:lnSpc>
              <a:spcBef>
                <a:spcPts val="0"/>
              </a:spcBef>
              <a:spcAft>
                <a:spcPts val="0"/>
              </a:spcAft>
              <a:buClr>
                <a:srgbClr val="000000"/>
              </a:buClr>
              <a:buSzPts val="2400"/>
              <a:buFont typeface="Arial"/>
              <a:buNone/>
            </a:pPr>
            <a:r>
              <a:rPr b="0" i="0" lang="en-US" sz="2400" u="none" cap="none" strike="noStrike">
                <a:solidFill>
                  <a:srgbClr val="575656"/>
                </a:solidFill>
                <a:latin typeface="Calibri"/>
                <a:ea typeface="Calibri"/>
                <a:cs typeface="Calibri"/>
                <a:sym typeface="Calibri"/>
              </a:rPr>
              <a:t>Οι ψηφιακές πλατφόρμες διευκολύνουν την παρενόχληση, τις απειλές και την ταπείνωση μεταξύ συνομηλίκων. Σημαντικό είναι ότι η παραπληροφόρηση συχνά λειτουργεί ως «πυρομαχικό»,  ψευδείς φήμες που διαδίδονται σκόπιμα για να βλάψουν φήμη και να προκαλέσουν μακροχρόνια ψυχολογική ζημιά.</a:t>
            </a:r>
            <a:endParaRPr b="0" i="0" sz="2400" u="none" cap="none" strike="noStrike">
              <a:solidFill>
                <a:srgbClr val="000000"/>
              </a:solidFill>
              <a:latin typeface="Calibri"/>
              <a:ea typeface="Calibri"/>
              <a:cs typeface="Calibri"/>
              <a:sym typeface="Calibri"/>
            </a:endParaRPr>
          </a:p>
        </p:txBody>
      </p:sp>
      <p:sp>
        <p:nvSpPr>
          <p:cNvPr id="328" name="Google Shape;328;p35"/>
          <p:cNvSpPr/>
          <p:nvPr/>
        </p:nvSpPr>
        <p:spPr>
          <a:xfrm>
            <a:off x="6520458" y="3113931"/>
            <a:ext cx="5247085" cy="6893669"/>
          </a:xfrm>
          <a:prstGeom prst="roundRect">
            <a:avLst>
              <a:gd fmla="val 2265" name="adj"/>
            </a:avLst>
          </a:prstGeom>
          <a:solidFill>
            <a:schemeClr val="lt1"/>
          </a:solidFill>
          <a:ln cap="flat" cmpd="sng" w="9525">
            <a:solidFill>
              <a:schemeClr val="dk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750"/>
              <a:buFont typeface="Arial"/>
              <a:buNone/>
            </a:pPr>
            <a:r>
              <a:t/>
            </a:r>
            <a:endParaRPr b="0" i="0" sz="1750" u="none" cap="none" strike="noStrike">
              <a:solidFill>
                <a:srgbClr val="000000"/>
              </a:solidFill>
              <a:latin typeface="Arial"/>
              <a:ea typeface="Arial"/>
              <a:cs typeface="Arial"/>
              <a:sym typeface="Arial"/>
            </a:endParaRPr>
          </a:p>
        </p:txBody>
      </p:sp>
      <p:sp>
        <p:nvSpPr>
          <p:cNvPr id="329" name="Google Shape;329;p35"/>
          <p:cNvSpPr/>
          <p:nvPr/>
        </p:nvSpPr>
        <p:spPr>
          <a:xfrm>
            <a:off x="6812906" y="3406378"/>
            <a:ext cx="848916" cy="848916"/>
          </a:xfrm>
          <a:prstGeom prst="roundRect">
            <a:avLst>
              <a:gd fmla="val 13462879" name="adj"/>
            </a:avLst>
          </a:prstGeom>
          <a:solidFill>
            <a:srgbClr val="BD081C"/>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750"/>
              <a:buFont typeface="Arial"/>
              <a:buNone/>
            </a:pPr>
            <a:r>
              <a:t/>
            </a:r>
            <a:endParaRPr b="0" i="0" sz="1750" u="none" cap="none" strike="noStrike">
              <a:solidFill>
                <a:srgbClr val="000000"/>
              </a:solidFill>
              <a:latin typeface="Arial"/>
              <a:ea typeface="Arial"/>
              <a:cs typeface="Arial"/>
              <a:sym typeface="Arial"/>
            </a:endParaRPr>
          </a:p>
        </p:txBody>
      </p:sp>
      <p:pic>
        <p:nvPicPr>
          <p:cNvPr descr="preencoded.png" id="330" name="Google Shape;330;p35"/>
          <p:cNvPicPr preferRelativeResize="0"/>
          <p:nvPr/>
        </p:nvPicPr>
        <p:blipFill rotWithShape="1">
          <a:blip r:embed="rId5">
            <a:alphaModFix/>
          </a:blip>
          <a:srcRect b="0" l="0" r="0" t="0"/>
          <a:stretch/>
        </p:blipFill>
        <p:spPr>
          <a:xfrm>
            <a:off x="7046268" y="3639741"/>
            <a:ext cx="382041" cy="382041"/>
          </a:xfrm>
          <a:prstGeom prst="rect">
            <a:avLst/>
          </a:prstGeom>
          <a:noFill/>
          <a:ln>
            <a:noFill/>
          </a:ln>
        </p:spPr>
      </p:pic>
      <p:sp>
        <p:nvSpPr>
          <p:cNvPr id="331" name="Google Shape;331;p35"/>
          <p:cNvSpPr/>
          <p:nvPr/>
        </p:nvSpPr>
        <p:spPr>
          <a:xfrm>
            <a:off x="7711231" y="3400923"/>
            <a:ext cx="4056312" cy="884336"/>
          </a:xfrm>
          <a:prstGeom prst="rect">
            <a:avLst/>
          </a:prstGeom>
          <a:noFill/>
          <a:ln>
            <a:noFill/>
          </a:ln>
        </p:spPr>
        <p:txBody>
          <a:bodyPr anchorCtr="0" anchor="t" bIns="0" lIns="0" spcFirstLastPara="1" rIns="0" wrap="square" tIns="0">
            <a:noAutofit/>
          </a:bodyPr>
          <a:lstStyle/>
          <a:p>
            <a:pPr indent="0" lvl="0" marL="0" marR="0" rtl="0" algn="l">
              <a:lnSpc>
                <a:spcPct val="125018"/>
              </a:lnSpc>
              <a:spcBef>
                <a:spcPts val="0"/>
              </a:spcBef>
              <a:spcAft>
                <a:spcPts val="0"/>
              </a:spcAft>
              <a:buClr>
                <a:srgbClr val="000000"/>
              </a:buClr>
              <a:buSzPts val="2750"/>
              <a:buFont typeface="Arial"/>
              <a:buNone/>
            </a:pPr>
            <a:r>
              <a:rPr b="1" i="0" lang="en-US" sz="2750" u="none" cap="none" strike="noStrike">
                <a:solidFill>
                  <a:srgbClr val="575656"/>
                </a:solidFill>
                <a:latin typeface="Calibri"/>
                <a:ea typeface="Calibri"/>
                <a:cs typeface="Calibri"/>
                <a:sym typeface="Calibri"/>
              </a:rPr>
              <a:t>Εκδικητική Πορνογραφία και Κοινοποίηση Εικόνων</a:t>
            </a:r>
            <a:endParaRPr b="0" i="0" sz="2750" u="none" cap="none" strike="noStrike">
              <a:solidFill>
                <a:srgbClr val="000000"/>
              </a:solidFill>
              <a:latin typeface="Calibri"/>
              <a:ea typeface="Calibri"/>
              <a:cs typeface="Calibri"/>
              <a:sym typeface="Calibri"/>
            </a:endParaRPr>
          </a:p>
        </p:txBody>
      </p:sp>
      <p:sp>
        <p:nvSpPr>
          <p:cNvPr id="332" name="Google Shape;332;p35"/>
          <p:cNvSpPr/>
          <p:nvPr/>
        </p:nvSpPr>
        <p:spPr>
          <a:xfrm>
            <a:off x="6812905" y="4518622"/>
            <a:ext cx="4662190" cy="3623071"/>
          </a:xfrm>
          <a:prstGeom prst="rect">
            <a:avLst/>
          </a:prstGeom>
          <a:noFill/>
          <a:ln>
            <a:noFill/>
          </a:ln>
        </p:spPr>
        <p:txBody>
          <a:bodyPr anchorCtr="0" anchor="t" bIns="0" lIns="0" spcFirstLastPara="1" rIns="0" wrap="square" tIns="0">
            <a:noAutofit/>
          </a:bodyPr>
          <a:lstStyle/>
          <a:p>
            <a:pPr indent="0" lvl="0" marL="0" marR="0" rtl="0" algn="l">
              <a:lnSpc>
                <a:spcPct val="148458"/>
              </a:lnSpc>
              <a:spcBef>
                <a:spcPts val="0"/>
              </a:spcBef>
              <a:spcAft>
                <a:spcPts val="0"/>
              </a:spcAft>
              <a:buClr>
                <a:srgbClr val="000000"/>
              </a:buClr>
              <a:buSzPts val="2400"/>
              <a:buFont typeface="Arial"/>
              <a:buNone/>
            </a:pPr>
            <a:r>
              <a:rPr b="0" i="0" lang="en-US" sz="2400" u="none" cap="none" strike="noStrike">
                <a:solidFill>
                  <a:srgbClr val="575656"/>
                </a:solidFill>
                <a:latin typeface="Calibri"/>
                <a:ea typeface="Calibri"/>
                <a:cs typeface="Calibri"/>
                <a:sym typeface="Calibri"/>
              </a:rPr>
              <a:t>Η μη συναινετική κοινοποίηση προσωπικών, ευαίσθητων εικόνων συνιστά σοβαρή παραβίαση. Η εκπαίδευση των νέων σχετικά με τη συναίνεση, τη μόνιμη φύση των ψηφιακών δεδομένων και τα δικαιώματά τους στο διαδίκτυο αποτελεί βασικό στοιχείο της σύγχρονης παιδείας.</a:t>
            </a:r>
            <a:endParaRPr b="0" i="0" sz="2400" u="none" cap="none" strike="noStrike">
              <a:solidFill>
                <a:srgbClr val="000000"/>
              </a:solidFill>
              <a:latin typeface="Calibri"/>
              <a:ea typeface="Calibri"/>
              <a:cs typeface="Calibri"/>
              <a:sym typeface="Calibri"/>
            </a:endParaRPr>
          </a:p>
        </p:txBody>
      </p:sp>
      <p:sp>
        <p:nvSpPr>
          <p:cNvPr id="333" name="Google Shape;333;p35"/>
          <p:cNvSpPr/>
          <p:nvPr/>
        </p:nvSpPr>
        <p:spPr>
          <a:xfrm>
            <a:off x="12050465" y="3113931"/>
            <a:ext cx="5297655" cy="6893669"/>
          </a:xfrm>
          <a:prstGeom prst="roundRect">
            <a:avLst>
              <a:gd fmla="val 2265" name="adj"/>
            </a:avLst>
          </a:prstGeom>
          <a:solidFill>
            <a:schemeClr val="lt1"/>
          </a:solidFill>
          <a:ln cap="flat" cmpd="sng" w="9525">
            <a:solidFill>
              <a:schemeClr val="dk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750"/>
              <a:buFont typeface="Arial"/>
              <a:buNone/>
            </a:pPr>
            <a:r>
              <a:t/>
            </a:r>
            <a:endParaRPr b="0" i="0" sz="1750" u="none" cap="none" strike="noStrike">
              <a:solidFill>
                <a:srgbClr val="000000"/>
              </a:solidFill>
              <a:latin typeface="Arial"/>
              <a:ea typeface="Arial"/>
              <a:cs typeface="Arial"/>
              <a:sym typeface="Arial"/>
            </a:endParaRPr>
          </a:p>
        </p:txBody>
      </p:sp>
      <p:sp>
        <p:nvSpPr>
          <p:cNvPr id="334" name="Google Shape;334;p35"/>
          <p:cNvSpPr/>
          <p:nvPr/>
        </p:nvSpPr>
        <p:spPr>
          <a:xfrm>
            <a:off x="12342912" y="3406378"/>
            <a:ext cx="848916" cy="848916"/>
          </a:xfrm>
          <a:prstGeom prst="roundRect">
            <a:avLst>
              <a:gd fmla="val 13462879" name="adj"/>
            </a:avLst>
          </a:prstGeom>
          <a:solidFill>
            <a:srgbClr val="BD081C"/>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750"/>
              <a:buFont typeface="Arial"/>
              <a:buNone/>
            </a:pPr>
            <a:r>
              <a:t/>
            </a:r>
            <a:endParaRPr b="0" i="0" sz="1750" u="none" cap="none" strike="noStrike">
              <a:solidFill>
                <a:srgbClr val="000000"/>
              </a:solidFill>
              <a:latin typeface="Arial"/>
              <a:ea typeface="Arial"/>
              <a:cs typeface="Arial"/>
              <a:sym typeface="Arial"/>
            </a:endParaRPr>
          </a:p>
        </p:txBody>
      </p:sp>
      <p:pic>
        <p:nvPicPr>
          <p:cNvPr descr="preencoded.png" id="335" name="Google Shape;335;p35"/>
          <p:cNvPicPr preferRelativeResize="0"/>
          <p:nvPr/>
        </p:nvPicPr>
        <p:blipFill rotWithShape="1">
          <a:blip r:embed="rId6">
            <a:alphaModFix/>
          </a:blip>
          <a:srcRect b="0" l="0" r="0" t="0"/>
          <a:stretch/>
        </p:blipFill>
        <p:spPr>
          <a:xfrm>
            <a:off x="12576275" y="3639741"/>
            <a:ext cx="382041" cy="382041"/>
          </a:xfrm>
          <a:prstGeom prst="rect">
            <a:avLst/>
          </a:prstGeom>
          <a:noFill/>
          <a:ln>
            <a:noFill/>
          </a:ln>
        </p:spPr>
      </p:pic>
      <p:sp>
        <p:nvSpPr>
          <p:cNvPr id="336" name="Google Shape;336;p35"/>
          <p:cNvSpPr/>
          <p:nvPr/>
        </p:nvSpPr>
        <p:spPr>
          <a:xfrm>
            <a:off x="13425191" y="3296505"/>
            <a:ext cx="3930104" cy="442169"/>
          </a:xfrm>
          <a:prstGeom prst="rect">
            <a:avLst/>
          </a:prstGeom>
          <a:noFill/>
          <a:ln>
            <a:noFill/>
          </a:ln>
        </p:spPr>
        <p:txBody>
          <a:bodyPr anchorCtr="0" anchor="t" bIns="0" lIns="0" spcFirstLastPara="1" rIns="0" wrap="square" tIns="0">
            <a:noAutofit/>
          </a:bodyPr>
          <a:lstStyle/>
          <a:p>
            <a:pPr indent="0" lvl="0" marL="0" marR="0" rtl="0" algn="l">
              <a:lnSpc>
                <a:spcPct val="125018"/>
              </a:lnSpc>
              <a:spcBef>
                <a:spcPts val="0"/>
              </a:spcBef>
              <a:spcAft>
                <a:spcPts val="0"/>
              </a:spcAft>
              <a:buClr>
                <a:srgbClr val="000000"/>
              </a:buClr>
              <a:buSzPts val="2750"/>
              <a:buFont typeface="Arial"/>
              <a:buNone/>
            </a:pPr>
            <a:r>
              <a:rPr b="1" i="0" lang="en-US" sz="2750" u="none" cap="none" strike="noStrike">
                <a:solidFill>
                  <a:srgbClr val="575656"/>
                </a:solidFill>
                <a:latin typeface="Calibri"/>
                <a:ea typeface="Calibri"/>
                <a:cs typeface="Calibri"/>
                <a:sym typeface="Calibri"/>
              </a:rPr>
              <a:t>Αγορές στο Σκοτεινό Διαδίκτυο</a:t>
            </a:r>
            <a:endParaRPr b="0" i="0" sz="2750" u="none" cap="none" strike="noStrike">
              <a:solidFill>
                <a:srgbClr val="000000"/>
              </a:solidFill>
              <a:latin typeface="Calibri"/>
              <a:ea typeface="Calibri"/>
              <a:cs typeface="Calibri"/>
              <a:sym typeface="Calibri"/>
            </a:endParaRPr>
          </a:p>
        </p:txBody>
      </p:sp>
      <p:sp>
        <p:nvSpPr>
          <p:cNvPr id="337" name="Google Shape;337;p35"/>
          <p:cNvSpPr/>
          <p:nvPr/>
        </p:nvSpPr>
        <p:spPr>
          <a:xfrm>
            <a:off x="12342911" y="4304667"/>
            <a:ext cx="5012383" cy="3035933"/>
          </a:xfrm>
          <a:prstGeom prst="rect">
            <a:avLst/>
          </a:prstGeom>
          <a:noFill/>
          <a:ln>
            <a:noFill/>
          </a:ln>
        </p:spPr>
        <p:txBody>
          <a:bodyPr anchorCtr="0" anchor="t" bIns="0" lIns="0" spcFirstLastPara="1" rIns="0" wrap="square" tIns="0">
            <a:noAutofit/>
          </a:bodyPr>
          <a:lstStyle/>
          <a:p>
            <a:pPr indent="0" lvl="0" marL="0" marR="0" rtl="0" algn="l">
              <a:lnSpc>
                <a:spcPct val="148458"/>
              </a:lnSpc>
              <a:spcBef>
                <a:spcPts val="0"/>
              </a:spcBef>
              <a:spcAft>
                <a:spcPts val="0"/>
              </a:spcAft>
              <a:buClr>
                <a:srgbClr val="000000"/>
              </a:buClr>
              <a:buSzPts val="2400"/>
              <a:buFont typeface="Arial"/>
              <a:buNone/>
            </a:pPr>
            <a:r>
              <a:rPr b="0" i="0" lang="en-US" sz="2400" u="none" cap="none" strike="noStrike">
                <a:solidFill>
                  <a:srgbClr val="575656"/>
                </a:solidFill>
                <a:latin typeface="Calibri"/>
                <a:ea typeface="Calibri"/>
                <a:cs typeface="Calibri"/>
                <a:sym typeface="Calibri"/>
              </a:rPr>
              <a:t>Μη καταχωρημένοι χώροι του διαδικτύου φιλοξενούν παράνομες αγορές που εμπορεύονται κλεμμένα δεδομένα και οργανώνουν εκστρατείες παραπληροφόρησης. Αυτές οι δραστηριότητες τελικά διεισδύουν στα μέσα κοινωνικής δικτύωσης, επηρεάζοντας το πληροφοριακό περιβάλλον που οι έφηβοι αντιμετωπίζουν καθημερινά.</a:t>
            </a:r>
            <a:endParaRPr b="0" i="0" sz="2400" u="none" cap="none" strike="noStrike">
              <a:solidFill>
                <a:srgbClr val="000000"/>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2" name="Shape 342"/>
        <p:cNvGrpSpPr/>
        <p:nvPr/>
      </p:nvGrpSpPr>
      <p:grpSpPr>
        <a:xfrm>
          <a:off x="0" y="0"/>
          <a:ext cx="0" cy="0"/>
          <a:chOff x="0" y="0"/>
          <a:chExt cx="0" cy="0"/>
        </a:xfrm>
      </p:grpSpPr>
      <p:sp>
        <p:nvSpPr>
          <p:cNvPr id="343" name="Google Shape;343;p36"/>
          <p:cNvSpPr/>
          <p:nvPr/>
        </p:nvSpPr>
        <p:spPr>
          <a:xfrm>
            <a:off x="902048" y="708720"/>
            <a:ext cx="13240196" cy="805458"/>
          </a:xfrm>
          <a:prstGeom prst="rect">
            <a:avLst/>
          </a:prstGeom>
          <a:noFill/>
          <a:ln>
            <a:noFill/>
          </a:ln>
        </p:spPr>
        <p:txBody>
          <a:bodyPr anchorCtr="0" anchor="t" bIns="0" lIns="0" spcFirstLastPara="1" rIns="0" wrap="square" tIns="0">
            <a:noAutofit/>
          </a:bodyPr>
          <a:lstStyle/>
          <a:p>
            <a:pPr indent="0" lvl="0" marL="0" marR="0" rtl="0" algn="l">
              <a:lnSpc>
                <a:spcPct val="124688"/>
              </a:lnSpc>
              <a:spcBef>
                <a:spcPts val="0"/>
              </a:spcBef>
              <a:spcAft>
                <a:spcPts val="0"/>
              </a:spcAft>
              <a:buClr>
                <a:srgbClr val="000000"/>
              </a:buClr>
              <a:buSzPts val="5063"/>
              <a:buFont typeface="Arial"/>
              <a:buNone/>
            </a:pPr>
            <a:r>
              <a:rPr b="1" i="0" lang="en-US" sz="5063" u="none" cap="none" strike="noStrike">
                <a:solidFill>
                  <a:schemeClr val="dk2"/>
                </a:solidFill>
                <a:latin typeface="Calibri"/>
                <a:ea typeface="Calibri"/>
                <a:cs typeface="Calibri"/>
                <a:sym typeface="Calibri"/>
              </a:rPr>
              <a:t>Οικοδόμηση Ψηφιακής Ανθεκτικότητας</a:t>
            </a:r>
            <a:endParaRPr b="0" i="0" sz="5063" u="none" cap="none" strike="noStrike">
              <a:solidFill>
                <a:schemeClr val="dk2"/>
              </a:solidFill>
              <a:latin typeface="Calibri"/>
              <a:ea typeface="Calibri"/>
              <a:cs typeface="Calibri"/>
              <a:sym typeface="Calibri"/>
            </a:endParaRPr>
          </a:p>
        </p:txBody>
      </p:sp>
      <p:pic>
        <p:nvPicPr>
          <p:cNvPr descr="preencoded.png" id="344" name="Google Shape;344;p36"/>
          <p:cNvPicPr preferRelativeResize="0"/>
          <p:nvPr/>
        </p:nvPicPr>
        <p:blipFill rotWithShape="1">
          <a:blip r:embed="rId3">
            <a:alphaModFix/>
          </a:blip>
          <a:srcRect b="0" l="0" r="0" t="0"/>
          <a:stretch/>
        </p:blipFill>
        <p:spPr>
          <a:xfrm>
            <a:off x="902047" y="2190601"/>
            <a:ext cx="7927628" cy="7927628"/>
          </a:xfrm>
          <a:prstGeom prst="rect">
            <a:avLst/>
          </a:prstGeom>
          <a:noFill/>
          <a:ln>
            <a:noFill/>
          </a:ln>
        </p:spPr>
      </p:pic>
      <p:sp>
        <p:nvSpPr>
          <p:cNvPr id="345" name="Google Shape;345;p36"/>
          <p:cNvSpPr/>
          <p:nvPr/>
        </p:nvSpPr>
        <p:spPr>
          <a:xfrm>
            <a:off x="9345930" y="2321375"/>
            <a:ext cx="7545070" cy="275230"/>
          </a:xfrm>
          <a:prstGeom prst="rect">
            <a:avLst/>
          </a:prstGeom>
          <a:noFill/>
          <a:ln>
            <a:noFill/>
          </a:ln>
        </p:spPr>
        <p:txBody>
          <a:bodyPr anchorCtr="0" anchor="t" bIns="0" lIns="0" spcFirstLastPara="1" rIns="0" wrap="square" tIns="0">
            <a:noAutofit/>
          </a:bodyPr>
          <a:lstStyle/>
          <a:p>
            <a:pPr indent="0" lvl="0" marL="0" marR="0" rtl="0" algn="l">
              <a:lnSpc>
                <a:spcPct val="111607"/>
              </a:lnSpc>
              <a:spcBef>
                <a:spcPts val="0"/>
              </a:spcBef>
              <a:spcAft>
                <a:spcPts val="0"/>
              </a:spcAft>
              <a:buClr>
                <a:srgbClr val="000000"/>
              </a:buClr>
              <a:buSzPts val="2800"/>
              <a:buFont typeface="Arial"/>
              <a:buNone/>
            </a:pPr>
            <a:r>
              <a:rPr b="1" i="0" lang="en-US" sz="2800" u="none" cap="none" strike="noStrike">
                <a:solidFill>
                  <a:schemeClr val="dk2"/>
                </a:solidFill>
                <a:latin typeface="Calibri"/>
                <a:ea typeface="Calibri"/>
                <a:cs typeface="Calibri"/>
                <a:sym typeface="Calibri"/>
              </a:rPr>
              <a:t>Μια Ολιστική Προσέγγιση στην Πληροφοριακή Παιδεία</a:t>
            </a:r>
            <a:endParaRPr b="0" i="0" sz="2800" u="none" cap="none" strike="noStrike">
              <a:solidFill>
                <a:schemeClr val="dk2"/>
              </a:solidFill>
              <a:latin typeface="Calibri"/>
              <a:ea typeface="Calibri"/>
              <a:cs typeface="Calibri"/>
              <a:sym typeface="Calibri"/>
            </a:endParaRPr>
          </a:p>
        </p:txBody>
      </p:sp>
      <p:sp>
        <p:nvSpPr>
          <p:cNvPr id="346" name="Google Shape;346;p36"/>
          <p:cNvSpPr/>
          <p:nvPr/>
        </p:nvSpPr>
        <p:spPr>
          <a:xfrm>
            <a:off x="9345930" y="3415799"/>
            <a:ext cx="7927628" cy="1649611"/>
          </a:xfrm>
          <a:prstGeom prst="rect">
            <a:avLst/>
          </a:prstGeom>
          <a:noFill/>
          <a:ln>
            <a:noFill/>
          </a:ln>
        </p:spPr>
        <p:txBody>
          <a:bodyPr anchorCtr="0" anchor="t" bIns="0" lIns="0" spcFirstLastPara="1" rIns="0" wrap="square" tIns="0">
            <a:noAutofit/>
          </a:bodyPr>
          <a:lstStyle/>
          <a:p>
            <a:pPr indent="0" lvl="0" marL="0" marR="0" rtl="0" algn="l">
              <a:lnSpc>
                <a:spcPct val="113857"/>
              </a:lnSpc>
              <a:spcBef>
                <a:spcPts val="0"/>
              </a:spcBef>
              <a:spcAft>
                <a:spcPts val="0"/>
              </a:spcAft>
              <a:buClr>
                <a:srgbClr val="000000"/>
              </a:buClr>
              <a:buSzPts val="2800"/>
              <a:buFont typeface="Arial"/>
              <a:buNone/>
            </a:pPr>
            <a:r>
              <a:rPr b="0" i="0" lang="en-US" sz="2800" u="none" cap="none" strike="noStrike">
                <a:solidFill>
                  <a:srgbClr val="575656"/>
                </a:solidFill>
                <a:latin typeface="Calibri"/>
                <a:ea typeface="Calibri"/>
                <a:cs typeface="Calibri"/>
                <a:sym typeface="Calibri"/>
              </a:rPr>
              <a:t>Τα αποτελεσματικά προγράμματα σπουδών οφείλουν να αντιμετωπίζουν τη διασυνδεδεμένη φύση των ψηφιακών κινδύνων. Όταν διδάσκουμε κριτική σκέψη σχετικά με τις πηγές, ταυτόχρονα ενισχύουμε την επίγνωση για τη συναίνεση, τη μόνιμη φύση των ψηφιακών δεδομένων και την ηθική ψηφιακή πολιτειότητα.Με την κατανόηση του τρόπου με τον οποίο η παραπληροφόρηση λειτουργεί ως εργαλείο πρόκλησης βλάβης, είτε σε σενάρια εκφοβισμού είτε σε συντονισμένες εκστρατείες, οι νέοι άνθρωποι αναπτύσσουν αναλυτικές δεξιότητες που τους επιτρέπουν να προστατεύουν τον εαυτό τους και τις κοινότητές τους σε ένα ολοένα και πιο σύνθετο ψηφιακό περιβάλλον.</a:t>
            </a:r>
            <a:endParaRPr b="0" i="0" sz="2800" u="none" cap="none" strike="noStrike">
              <a:solidFill>
                <a:srgbClr val="000000"/>
              </a:solidFill>
              <a:latin typeface="Calibri"/>
              <a:ea typeface="Calibri"/>
              <a:cs typeface="Calibri"/>
              <a:sym typeface="Calibri"/>
            </a:endParaRPr>
          </a:p>
        </p:txBody>
      </p:sp>
      <p:pic>
        <p:nvPicPr>
          <p:cNvPr id="347" name="Google Shape;347;p36"/>
          <p:cNvPicPr preferRelativeResize="0"/>
          <p:nvPr/>
        </p:nvPicPr>
        <p:blipFill rotWithShape="1">
          <a:blip r:embed="rId4">
            <a:alphaModFix/>
          </a:blip>
          <a:srcRect b="0" l="0" r="0" t="0"/>
          <a:stretch/>
        </p:blipFill>
        <p:spPr>
          <a:xfrm>
            <a:off x="15979817" y="9699071"/>
            <a:ext cx="2308183" cy="567374"/>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1" name="Shape 351"/>
        <p:cNvGrpSpPr/>
        <p:nvPr/>
      </p:nvGrpSpPr>
      <p:grpSpPr>
        <a:xfrm>
          <a:off x="0" y="0"/>
          <a:ext cx="0" cy="0"/>
          <a:chOff x="0" y="0"/>
          <a:chExt cx="0" cy="0"/>
        </a:xfrm>
      </p:grpSpPr>
      <p:sp>
        <p:nvSpPr>
          <p:cNvPr id="352" name="Google Shape;352;p37"/>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Δραστηριότητα 2: Χαρτογραφήστε τη Ροή των Πληροφοριών σας</a:t>
            </a:r>
            <a:endParaRPr/>
          </a:p>
        </p:txBody>
      </p:sp>
      <p:sp>
        <p:nvSpPr>
          <p:cNvPr id="353" name="Google Shape;353;p37"/>
          <p:cNvSpPr txBox="1"/>
          <p:nvPr>
            <p:ph idx="1" type="subTitle"/>
          </p:nvPr>
        </p:nvSpPr>
        <p:spPr>
          <a:xfrm>
            <a:off x="1013345" y="2589663"/>
            <a:ext cx="10492855"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b="1" lang="en-US" sz="4000">
                <a:solidFill>
                  <a:schemeClr val="dk1"/>
                </a:solidFill>
              </a:rPr>
              <a:t>Κύριοι Στόχοι</a:t>
            </a:r>
            <a:endParaRPr/>
          </a:p>
          <a:p>
            <a:pPr indent="-431800" lvl="0" marL="457200" rtl="0" algn="l">
              <a:lnSpc>
                <a:spcPct val="100000"/>
              </a:lnSpc>
              <a:spcBef>
                <a:spcPts val="640"/>
              </a:spcBef>
              <a:spcAft>
                <a:spcPts val="0"/>
              </a:spcAft>
              <a:buSzPts val="3200"/>
              <a:buNone/>
            </a:pPr>
            <a:r>
              <a:t/>
            </a:r>
            <a:endParaRPr sz="4000">
              <a:solidFill>
                <a:schemeClr val="dk1"/>
              </a:solidFill>
            </a:endParaRPr>
          </a:p>
          <a:p>
            <a:pPr indent="-571500" lvl="0" marL="596900" rtl="0" algn="l">
              <a:lnSpc>
                <a:spcPct val="100000"/>
              </a:lnSpc>
              <a:spcBef>
                <a:spcPts val="640"/>
              </a:spcBef>
              <a:spcAft>
                <a:spcPts val="0"/>
              </a:spcAft>
              <a:buSzPts val="3200"/>
              <a:buFont typeface="Arial"/>
              <a:buChar char="•"/>
            </a:pPr>
            <a:r>
              <a:rPr lang="en-US" sz="4000">
                <a:solidFill>
                  <a:schemeClr val="dk1"/>
                </a:solidFill>
              </a:rPr>
              <a:t>    Οπτικοποιήστε τη δική σας καθημερινή διαδρομή μέσα στον ψηφιακό κόσμο.</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rPr>
              <a:t>    Αναπτύξτε αυτογνωσία.</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rPr>
              <a:t>    Κατανοήστε πώς η κριτική σκέψη εφαρμόζεται στην καθημερινή μας ζωή.</a:t>
            </a:r>
            <a:endParaRPr/>
          </a:p>
        </p:txBody>
      </p:sp>
      <p:sp>
        <p:nvSpPr>
          <p:cNvPr id="354" name="Google Shape;354;p37"/>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55" name="Google Shape;355;p37"/>
          <p:cNvGrpSpPr/>
          <p:nvPr/>
        </p:nvGrpSpPr>
        <p:grpSpPr>
          <a:xfrm>
            <a:off x="790770" y="-112458"/>
            <a:ext cx="1427175" cy="786776"/>
            <a:chOff x="0" y="-38100"/>
            <a:chExt cx="373234" cy="205757"/>
          </a:xfrm>
        </p:grpSpPr>
        <p:sp>
          <p:nvSpPr>
            <p:cNvPr id="356" name="Google Shape;356;p37"/>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57" name="Google Shape;357;p37"/>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58" name="Google Shape;358;p37"/>
          <p:cNvGrpSpPr/>
          <p:nvPr/>
        </p:nvGrpSpPr>
        <p:grpSpPr>
          <a:xfrm>
            <a:off x="0" y="-112458"/>
            <a:ext cx="315272" cy="786776"/>
            <a:chOff x="0" y="-38100"/>
            <a:chExt cx="82450" cy="205757"/>
          </a:xfrm>
        </p:grpSpPr>
        <p:sp>
          <p:nvSpPr>
            <p:cNvPr id="359" name="Google Shape;359;p37"/>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60" name="Google Shape;360;p37"/>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61" name="Google Shape;361;p37"/>
          <p:cNvGrpSpPr/>
          <p:nvPr/>
        </p:nvGrpSpPr>
        <p:grpSpPr>
          <a:xfrm>
            <a:off x="0" y="1116904"/>
            <a:ext cx="503883" cy="1931922"/>
            <a:chOff x="0" y="-38100"/>
            <a:chExt cx="131775" cy="505235"/>
          </a:xfrm>
        </p:grpSpPr>
        <p:sp>
          <p:nvSpPr>
            <p:cNvPr id="362" name="Google Shape;362;p37"/>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63" name="Google Shape;363;p37"/>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364" name="Google Shape;364;p37"/>
          <p:cNvPicPr preferRelativeResize="0"/>
          <p:nvPr/>
        </p:nvPicPr>
        <p:blipFill rotWithShape="1">
          <a:blip r:embed="rId4">
            <a:alphaModFix/>
          </a:blip>
          <a:srcRect b="0" l="0" r="0" t="0"/>
          <a:stretch/>
        </p:blipFill>
        <p:spPr>
          <a:xfrm>
            <a:off x="12015662" y="3479863"/>
            <a:ext cx="6051592" cy="4444937"/>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8" name="Shape 368"/>
        <p:cNvGrpSpPr/>
        <p:nvPr/>
      </p:nvGrpSpPr>
      <p:grpSpPr>
        <a:xfrm>
          <a:off x="0" y="0"/>
          <a:ext cx="0" cy="0"/>
          <a:chOff x="0" y="0"/>
          <a:chExt cx="0" cy="0"/>
        </a:xfrm>
      </p:grpSpPr>
      <p:sp>
        <p:nvSpPr>
          <p:cNvPr id="369" name="Google Shape;369;p38"/>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SzPts val="1800"/>
              <a:buNone/>
            </a:pPr>
            <a:r>
              <a:rPr lang="en-US">
                <a:latin typeface="Calibri"/>
                <a:ea typeface="Calibri"/>
                <a:cs typeface="Calibri"/>
                <a:sym typeface="Calibri"/>
              </a:rPr>
              <a:t>Δραστηριότητα 2: Χαρτογραφήστε τη Ροή των Πληροφοριών σας</a:t>
            </a:r>
            <a:endParaRPr>
              <a:latin typeface="Calibri"/>
              <a:ea typeface="Calibri"/>
              <a:cs typeface="Calibri"/>
              <a:sym typeface="Calibri"/>
            </a:endParaRPr>
          </a:p>
        </p:txBody>
      </p:sp>
      <p:sp>
        <p:nvSpPr>
          <p:cNvPr id="370" name="Google Shape;370;p38"/>
          <p:cNvSpPr txBox="1"/>
          <p:nvPr>
            <p:ph idx="1" type="subTitle"/>
          </p:nvPr>
        </p:nvSpPr>
        <p:spPr>
          <a:xfrm>
            <a:off x="1013345" y="2589663"/>
            <a:ext cx="8308455"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rPr>
              <a:t>Σε ποιους τύπους πηγών βασίζεστε περισσότερο;</a:t>
            </a:r>
            <a:endParaRPr sz="4000">
              <a:solidFill>
                <a:schemeClr val="dk1"/>
              </a:solidFill>
            </a:endParaRPr>
          </a:p>
          <a:p>
            <a:pPr indent="-571500" lvl="0" marL="596900" rtl="0" algn="l">
              <a:lnSpc>
                <a:spcPct val="100000"/>
              </a:lnSpc>
              <a:spcBef>
                <a:spcPts val="640"/>
              </a:spcBef>
              <a:spcAft>
                <a:spcPts val="0"/>
              </a:spcAft>
              <a:buSzPts val="3200"/>
              <a:buFont typeface="Arial"/>
              <a:buChar char="•"/>
            </a:pPr>
            <a:r>
              <a:rPr lang="en-US" sz="4000">
                <a:solidFill>
                  <a:schemeClr val="dk1"/>
                </a:solidFill>
              </a:rPr>
              <a:t>Ποιες πληροφορίες εμπιστεύεστε λιγότερο;</a:t>
            </a:r>
            <a:endParaRPr sz="4000">
              <a:solidFill>
                <a:schemeClr val="dk1"/>
              </a:solidFill>
            </a:endParaRPr>
          </a:p>
        </p:txBody>
      </p:sp>
      <p:sp>
        <p:nvSpPr>
          <p:cNvPr id="371" name="Google Shape;371;p38"/>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72" name="Google Shape;372;p38"/>
          <p:cNvGrpSpPr/>
          <p:nvPr/>
        </p:nvGrpSpPr>
        <p:grpSpPr>
          <a:xfrm>
            <a:off x="790770" y="-112458"/>
            <a:ext cx="1427175" cy="786776"/>
            <a:chOff x="0" y="-38100"/>
            <a:chExt cx="373234" cy="205757"/>
          </a:xfrm>
        </p:grpSpPr>
        <p:sp>
          <p:nvSpPr>
            <p:cNvPr id="373" name="Google Shape;373;p38"/>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74" name="Google Shape;374;p38"/>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75" name="Google Shape;375;p38"/>
          <p:cNvGrpSpPr/>
          <p:nvPr/>
        </p:nvGrpSpPr>
        <p:grpSpPr>
          <a:xfrm>
            <a:off x="0" y="-112458"/>
            <a:ext cx="315272" cy="786776"/>
            <a:chOff x="0" y="-38100"/>
            <a:chExt cx="82450" cy="205757"/>
          </a:xfrm>
        </p:grpSpPr>
        <p:sp>
          <p:nvSpPr>
            <p:cNvPr id="376" name="Google Shape;376;p38"/>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77" name="Google Shape;377;p38"/>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78" name="Google Shape;378;p38"/>
          <p:cNvGrpSpPr/>
          <p:nvPr/>
        </p:nvGrpSpPr>
        <p:grpSpPr>
          <a:xfrm>
            <a:off x="0" y="1116904"/>
            <a:ext cx="503883" cy="1931922"/>
            <a:chOff x="0" y="-38100"/>
            <a:chExt cx="131775" cy="505235"/>
          </a:xfrm>
        </p:grpSpPr>
        <p:sp>
          <p:nvSpPr>
            <p:cNvPr id="379" name="Google Shape;379;p38"/>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80" name="Google Shape;380;p38"/>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381" name="Google Shape;381;p38"/>
          <p:cNvPicPr preferRelativeResize="0"/>
          <p:nvPr/>
        </p:nvPicPr>
        <p:blipFill rotWithShape="1">
          <a:blip r:embed="rId4">
            <a:alphaModFix/>
          </a:blip>
          <a:srcRect b="0" l="0" r="0" t="0"/>
          <a:stretch/>
        </p:blipFill>
        <p:spPr>
          <a:xfrm>
            <a:off x="10960100" y="2589663"/>
            <a:ext cx="5638800" cy="56388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5" name="Shape 385"/>
        <p:cNvGrpSpPr/>
        <p:nvPr/>
      </p:nvGrpSpPr>
      <p:grpSpPr>
        <a:xfrm>
          <a:off x="0" y="0"/>
          <a:ext cx="0" cy="0"/>
          <a:chOff x="0" y="0"/>
          <a:chExt cx="0" cy="0"/>
        </a:xfrm>
      </p:grpSpPr>
      <p:sp>
        <p:nvSpPr>
          <p:cNvPr id="386" name="Google Shape;386;p39"/>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Calibri"/>
                <a:ea typeface="Calibri"/>
                <a:cs typeface="Calibri"/>
                <a:sym typeface="Calibri"/>
              </a:rPr>
              <a:t>Κύρια Συμπεράσματα</a:t>
            </a:r>
            <a:endParaRPr>
              <a:latin typeface="Calibri"/>
              <a:ea typeface="Calibri"/>
              <a:cs typeface="Calibri"/>
              <a:sym typeface="Calibri"/>
            </a:endParaRPr>
          </a:p>
        </p:txBody>
      </p:sp>
      <p:sp>
        <p:nvSpPr>
          <p:cNvPr id="387" name="Google Shape;387;p39"/>
          <p:cNvSpPr txBox="1"/>
          <p:nvPr>
            <p:ph idx="1" type="subTitle"/>
          </p:nvPr>
        </p:nvSpPr>
        <p:spPr>
          <a:xfrm>
            <a:off x="411452" y="2572511"/>
            <a:ext cx="13776988" cy="7059304"/>
          </a:xfrm>
          <a:prstGeom prst="rect">
            <a:avLst/>
          </a:prstGeom>
          <a:noFill/>
          <a:ln>
            <a:noFill/>
          </a:ln>
        </p:spPr>
        <p:txBody>
          <a:bodyPr anchorCtr="0" anchor="t" bIns="45700" lIns="91425" spcFirstLastPara="1" rIns="91425" wrap="square" tIns="45700">
            <a:noAutofit/>
          </a:bodyPr>
          <a:lstStyle/>
          <a:p>
            <a:pPr indent="-457200" lvl="0" marL="482600" rtl="0" algn="l">
              <a:lnSpc>
                <a:spcPct val="100000"/>
              </a:lnSpc>
              <a:spcBef>
                <a:spcPts val="0"/>
              </a:spcBef>
              <a:spcAft>
                <a:spcPts val="0"/>
              </a:spcAft>
              <a:buSzPts val="3200"/>
              <a:buFont typeface="Arial"/>
              <a:buChar char="•"/>
            </a:pPr>
            <a:r>
              <a:rPr lang="en-US">
                <a:solidFill>
                  <a:schemeClr val="dk1"/>
                </a:solidFill>
              </a:rPr>
              <a:t>Οι όροι Αποπληροφόρηση/Παραπληροφόρηση/Κακή πληροφόρηση αποτελούν διακριτές αλλά εξίσου επιδραστικές μορφές ψευδών πληροφοριών, που απαιτούν προσεκτική διάκριση.</a:t>
            </a:r>
            <a:endParaRPr/>
          </a:p>
          <a:p>
            <a:pPr indent="-457200" lvl="0" marL="482600" rtl="0" algn="l">
              <a:lnSpc>
                <a:spcPct val="100000"/>
              </a:lnSpc>
              <a:spcBef>
                <a:spcPts val="1200"/>
              </a:spcBef>
              <a:spcAft>
                <a:spcPts val="0"/>
              </a:spcAft>
              <a:buSzPts val="3200"/>
              <a:buFont typeface="Arial"/>
              <a:buChar char="•"/>
            </a:pPr>
            <a:r>
              <a:rPr lang="en-US">
                <a:solidFill>
                  <a:schemeClr val="dk1"/>
                </a:solidFill>
              </a:rPr>
              <a:t>Η ανάπτυξη κριτικής ματιάς για τον εντοπισμό «προειδοποιητικών σημείων» και η κατανόηση των διαφορετικών τύπων παραπλανητικού περιεχομένου αποτελούν κρίσιμα πρώτα βήματα για την πληροφοριακή παιδεία.</a:t>
            </a:r>
            <a:endParaRPr>
              <a:solidFill>
                <a:schemeClr val="dk1"/>
              </a:solidFill>
            </a:endParaRPr>
          </a:p>
          <a:p>
            <a:pPr indent="-457200" lvl="0" marL="482600" rtl="0" algn="l">
              <a:lnSpc>
                <a:spcPct val="100000"/>
              </a:lnSpc>
              <a:spcBef>
                <a:spcPts val="1200"/>
              </a:spcBef>
              <a:spcAft>
                <a:spcPts val="0"/>
              </a:spcAft>
              <a:buSzPts val="3200"/>
              <a:buFont typeface="Arial"/>
              <a:buChar char="•"/>
            </a:pPr>
            <a:r>
              <a:rPr lang="en-US">
                <a:solidFill>
                  <a:schemeClr val="dk1"/>
                </a:solidFill>
              </a:rPr>
              <a:t>Οι ψηφιακές μας συνήθειες διαμορφώνονται από αλγορίθμους και οικοσυστήματα πληροφόρησης.</a:t>
            </a:r>
            <a:endParaRPr>
              <a:solidFill>
                <a:schemeClr val="dk1"/>
              </a:solidFill>
            </a:endParaRPr>
          </a:p>
          <a:p>
            <a:pPr indent="-457200" lvl="0" marL="482600" rtl="0" algn="l">
              <a:lnSpc>
                <a:spcPct val="100000"/>
              </a:lnSpc>
              <a:spcBef>
                <a:spcPts val="1200"/>
              </a:spcBef>
              <a:spcAft>
                <a:spcPts val="0"/>
              </a:spcAft>
              <a:buSzPts val="3200"/>
              <a:buFont typeface="Arial"/>
              <a:buChar char="•"/>
            </a:pPr>
            <a:r>
              <a:rPr lang="en-US">
                <a:solidFill>
                  <a:schemeClr val="dk1"/>
                </a:solidFill>
              </a:rPr>
              <a:t>Η επίγνωση αυτών των συνηθειών μας βοηθά να αξιολογούμε κριτικά το περιεχόμενο στο διαδίκτυο.</a:t>
            </a:r>
            <a:endParaRPr>
              <a:solidFill>
                <a:schemeClr val="dk1"/>
              </a:solidFill>
            </a:endParaRPr>
          </a:p>
          <a:p>
            <a:pPr indent="-457200" lvl="0" marL="482600" rtl="0" algn="l">
              <a:lnSpc>
                <a:spcPct val="100000"/>
              </a:lnSpc>
              <a:spcBef>
                <a:spcPts val="1200"/>
              </a:spcBef>
              <a:spcAft>
                <a:spcPts val="1200"/>
              </a:spcAft>
              <a:buSzPts val="3200"/>
              <a:buFont typeface="Arial"/>
              <a:buChar char="•"/>
            </a:pPr>
            <a:r>
              <a:rPr lang="en-US">
                <a:solidFill>
                  <a:schemeClr val="dk1"/>
                </a:solidFill>
              </a:rPr>
              <a:t>Η αυτογνωσία σχετικά με τη δική μας ροή πληροφοριών αποτελεί θεμέλιο για τον εντοπισμό περιοχών όπου μπορούμε να εφαρμόσουμε περισσότερες δεξιότητες κριτικής αξιολόγησης.</a:t>
            </a:r>
            <a:endParaRPr>
              <a:solidFill>
                <a:schemeClr val="dk1"/>
              </a:solidFill>
            </a:endParaRPr>
          </a:p>
        </p:txBody>
      </p:sp>
      <p:sp>
        <p:nvSpPr>
          <p:cNvPr id="388" name="Google Shape;388;p39"/>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89" name="Google Shape;389;p39"/>
          <p:cNvGrpSpPr/>
          <p:nvPr/>
        </p:nvGrpSpPr>
        <p:grpSpPr>
          <a:xfrm>
            <a:off x="790770" y="-112458"/>
            <a:ext cx="1427175" cy="786776"/>
            <a:chOff x="0" y="-38100"/>
            <a:chExt cx="373234" cy="205757"/>
          </a:xfrm>
        </p:grpSpPr>
        <p:sp>
          <p:nvSpPr>
            <p:cNvPr id="390" name="Google Shape;390;p39"/>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91" name="Google Shape;391;p39"/>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92" name="Google Shape;392;p39"/>
          <p:cNvGrpSpPr/>
          <p:nvPr/>
        </p:nvGrpSpPr>
        <p:grpSpPr>
          <a:xfrm>
            <a:off x="0" y="-112458"/>
            <a:ext cx="315272" cy="786776"/>
            <a:chOff x="0" y="-38100"/>
            <a:chExt cx="82450" cy="205757"/>
          </a:xfrm>
        </p:grpSpPr>
        <p:sp>
          <p:nvSpPr>
            <p:cNvPr id="393" name="Google Shape;393;p39"/>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94" name="Google Shape;394;p39"/>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95" name="Google Shape;395;p39"/>
          <p:cNvGrpSpPr/>
          <p:nvPr/>
        </p:nvGrpSpPr>
        <p:grpSpPr>
          <a:xfrm>
            <a:off x="0" y="1116904"/>
            <a:ext cx="503883" cy="1931922"/>
            <a:chOff x="0" y="-38100"/>
            <a:chExt cx="131775" cy="505235"/>
          </a:xfrm>
        </p:grpSpPr>
        <p:sp>
          <p:nvSpPr>
            <p:cNvPr id="396" name="Google Shape;396;p39"/>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97" name="Google Shape;397;p39"/>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398" name="Google Shape;398;p39"/>
          <p:cNvPicPr preferRelativeResize="0"/>
          <p:nvPr/>
        </p:nvPicPr>
        <p:blipFill rotWithShape="1">
          <a:blip r:embed="rId4">
            <a:alphaModFix/>
          </a:blip>
          <a:srcRect b="0" l="0" r="0" t="0"/>
          <a:stretch/>
        </p:blipFill>
        <p:spPr>
          <a:xfrm>
            <a:off x="13980949" y="4101050"/>
            <a:ext cx="4307051" cy="257407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2" name="Shape 402"/>
        <p:cNvGrpSpPr/>
        <p:nvPr/>
      </p:nvGrpSpPr>
      <p:grpSpPr>
        <a:xfrm>
          <a:off x="0" y="0"/>
          <a:ext cx="0" cy="0"/>
          <a:chOff x="0" y="0"/>
          <a:chExt cx="0" cy="0"/>
        </a:xfrm>
      </p:grpSpPr>
      <p:sp>
        <p:nvSpPr>
          <p:cNvPr id="403" name="Google Shape;403;p40"/>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04" name="Google Shape;404;p40"/>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05" name="Google Shape;405;p40"/>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406" name="Google Shape;406;p40"/>
          <p:cNvGrpSpPr/>
          <p:nvPr/>
        </p:nvGrpSpPr>
        <p:grpSpPr>
          <a:xfrm>
            <a:off x="6111849" y="2794410"/>
            <a:ext cx="7685891" cy="2168895"/>
            <a:chOff x="0" y="-47625"/>
            <a:chExt cx="1484188" cy="418826"/>
          </a:xfrm>
        </p:grpSpPr>
        <p:sp>
          <p:nvSpPr>
            <p:cNvPr id="407" name="Google Shape;407;p40"/>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08" name="Google Shape;408;p40"/>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09" name="Google Shape;409;p40"/>
          <p:cNvGrpSpPr/>
          <p:nvPr/>
        </p:nvGrpSpPr>
        <p:grpSpPr>
          <a:xfrm>
            <a:off x="-696258" y="-1193133"/>
            <a:ext cx="7178388" cy="12095887"/>
            <a:chOff x="0" y="-57150"/>
            <a:chExt cx="1890604" cy="3185748"/>
          </a:xfrm>
        </p:grpSpPr>
        <p:sp>
          <p:nvSpPr>
            <p:cNvPr id="410" name="Google Shape;410;p40"/>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11" name="Google Shape;411;p40"/>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412" name="Google Shape;412;p40"/>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13" name="Google Shape;413;p40"/>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8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14" name="Google Shape;414;p40"/>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415" name="Google Shape;415;p40"/>
          <p:cNvSpPr txBox="1"/>
          <p:nvPr/>
        </p:nvSpPr>
        <p:spPr>
          <a:xfrm>
            <a:off x="-1725735" y="6821207"/>
            <a:ext cx="5508869" cy="5480668"/>
          </a:xfrm>
          <a:prstGeom prst="rect">
            <a:avLst/>
          </a:prstGeom>
          <a:noFill/>
          <a:ln>
            <a:noFill/>
          </a:ln>
        </p:spPr>
        <p:txBody>
          <a:bodyPr anchorCtr="0" anchor="t" bIns="0" lIns="0" spcFirstLastPara="1" rIns="0" wrap="square" tIns="0">
            <a:spAutoFit/>
          </a:bodyPr>
          <a:lstStyle/>
          <a:p>
            <a:pPr indent="0" lvl="0" marL="0" marR="0" rtl="0" algn="ctr">
              <a:lnSpc>
                <a:spcPct val="93998"/>
              </a:lnSpc>
              <a:spcBef>
                <a:spcPts val="0"/>
              </a:spcBef>
              <a:spcAft>
                <a:spcPts val="0"/>
              </a:spcAft>
              <a:buClr>
                <a:srgbClr val="000000"/>
              </a:buClr>
              <a:buSzPts val="37888"/>
              <a:buFont typeface="Arial"/>
              <a:buNone/>
            </a:pPr>
            <a:r>
              <a:rPr b="1" i="0" lang="en-US" sz="37888" u="none" cap="none" strike="noStrike">
                <a:solidFill>
                  <a:srgbClr val="EFEFEF"/>
                </a:solidFill>
                <a:latin typeface="Arial"/>
                <a:ea typeface="Arial"/>
                <a:cs typeface="Arial"/>
                <a:sym typeface="Arial"/>
              </a:rPr>
              <a:t>02</a:t>
            </a:r>
            <a:endParaRPr b="0" i="0" sz="1400" u="none" cap="none" strike="noStrike">
              <a:solidFill>
                <a:srgbClr val="000000"/>
              </a:solidFill>
              <a:latin typeface="Arial"/>
              <a:ea typeface="Arial"/>
              <a:cs typeface="Arial"/>
              <a:sym typeface="Arial"/>
            </a:endParaRPr>
          </a:p>
        </p:txBody>
      </p:sp>
      <p:sp>
        <p:nvSpPr>
          <p:cNvPr id="416" name="Google Shape;416;p40"/>
          <p:cNvSpPr txBox="1"/>
          <p:nvPr/>
        </p:nvSpPr>
        <p:spPr>
          <a:xfrm>
            <a:off x="7911996" y="5295900"/>
            <a:ext cx="8395740" cy="498406"/>
          </a:xfrm>
          <a:prstGeom prst="rect">
            <a:avLst/>
          </a:prstGeom>
          <a:noFill/>
          <a:ln>
            <a:noFill/>
          </a:ln>
        </p:spPr>
        <p:txBody>
          <a:bodyPr anchorCtr="0" anchor="t" bIns="0" lIns="0" spcFirstLastPara="1" rIns="0" wrap="square" tIns="0">
            <a:spAutoFit/>
          </a:bodyPr>
          <a:lstStyle/>
          <a:p>
            <a:pPr indent="0" lvl="0" marL="0" marR="0" rtl="0" algn="just">
              <a:lnSpc>
                <a:spcPct val="135014"/>
              </a:lnSpc>
              <a:spcBef>
                <a:spcPts val="0"/>
              </a:spcBef>
              <a:spcAft>
                <a:spcPts val="0"/>
              </a:spcAft>
              <a:buClr>
                <a:srgbClr val="000000"/>
              </a:buClr>
              <a:buSzPts val="2399"/>
              <a:buFont typeface="Arial"/>
              <a:buNone/>
            </a:pPr>
            <a:r>
              <a:rPr b="0" i="0" lang="en-US" sz="2399" u="none" cap="none" strike="noStrike">
                <a:solidFill>
                  <a:srgbClr val="343434"/>
                </a:solidFill>
                <a:latin typeface="Arial"/>
                <a:ea typeface="Arial"/>
                <a:cs typeface="Arial"/>
                <a:sym typeface="Arial"/>
              </a:rPr>
              <a:t>Εργαστήριο Αξιολόγησης Πηγών</a:t>
            </a:r>
            <a:endParaRPr b="0" i="0" sz="1400" u="none" cap="none" strike="noStrike">
              <a:solidFill>
                <a:srgbClr val="000000"/>
              </a:solidFill>
              <a:latin typeface="Arial"/>
              <a:ea typeface="Arial"/>
              <a:cs typeface="Arial"/>
              <a:sym typeface="Arial"/>
            </a:endParaRPr>
          </a:p>
        </p:txBody>
      </p:sp>
      <p:sp>
        <p:nvSpPr>
          <p:cNvPr id="417" name="Google Shape;417;p40"/>
          <p:cNvSpPr txBox="1"/>
          <p:nvPr/>
        </p:nvSpPr>
        <p:spPr>
          <a:xfrm>
            <a:off x="6547236" y="3410125"/>
            <a:ext cx="9760500" cy="1504386"/>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10400"/>
              <a:buFont typeface="Arial"/>
              <a:buNone/>
            </a:pPr>
            <a:r>
              <a:rPr b="1" i="0" lang="en-US" sz="10400" u="none" cap="none" strike="noStrike">
                <a:solidFill>
                  <a:srgbClr val="343434"/>
                </a:solidFill>
                <a:latin typeface="Arial"/>
                <a:ea typeface="Arial"/>
                <a:cs typeface="Arial"/>
                <a:sym typeface="Arial"/>
              </a:rPr>
              <a:t>Ενότητα 2</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1" name="Shape 421"/>
        <p:cNvGrpSpPr/>
        <p:nvPr/>
      </p:nvGrpSpPr>
      <p:grpSpPr>
        <a:xfrm>
          <a:off x="0" y="0"/>
          <a:ext cx="0" cy="0"/>
          <a:chOff x="0" y="0"/>
          <a:chExt cx="0" cy="0"/>
        </a:xfrm>
      </p:grpSpPr>
      <p:sp>
        <p:nvSpPr>
          <p:cNvPr id="422" name="Google Shape;422;p41"/>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Εργαστήριο Αξιολόγησης Πηγών</a:t>
            </a:r>
            <a:endParaRPr b="1"/>
          </a:p>
        </p:txBody>
      </p:sp>
      <p:sp>
        <p:nvSpPr>
          <p:cNvPr id="423" name="Google Shape;423;p41"/>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254000" lvl="0" marL="482600" rtl="0" algn="l">
              <a:lnSpc>
                <a:spcPct val="100000"/>
              </a:lnSpc>
              <a:spcBef>
                <a:spcPts val="640"/>
              </a:spcBef>
              <a:spcAft>
                <a:spcPts val="0"/>
              </a:spcAft>
              <a:buSzPts val="3200"/>
              <a:buFont typeface="Noto Sans Symbols"/>
              <a:buNone/>
            </a:pPr>
            <a:r>
              <a:t/>
            </a:r>
            <a:endParaRPr>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lang="en-US">
                <a:solidFill>
                  <a:schemeClr val="dk1"/>
                </a:solidFill>
                <a:latin typeface="Calibri"/>
                <a:ea typeface="Calibri"/>
                <a:cs typeface="Calibri"/>
                <a:sym typeface="Calibri"/>
              </a:rPr>
              <a:t>Κύριοι Στόχοι:</a:t>
            </a:r>
            <a:endParaRPr/>
          </a:p>
          <a:p>
            <a:pPr indent="0" lvl="0" marL="25400" rtl="0" algn="l">
              <a:lnSpc>
                <a:spcPct val="100000"/>
              </a:lnSpc>
              <a:spcBef>
                <a:spcPts val="640"/>
              </a:spcBef>
              <a:spcAft>
                <a:spcPts val="0"/>
              </a:spcAft>
              <a:buSzPts val="3200"/>
              <a:buNone/>
            </a:pPr>
            <a:r>
              <a:t/>
            </a:r>
            <a:endParaRPr>
              <a:solidFill>
                <a:schemeClr val="dk1"/>
              </a:solidFill>
            </a:endParaRPr>
          </a:p>
          <a:p>
            <a:pPr indent="-457200" lvl="0" marL="482600" rtl="0" algn="l">
              <a:lnSpc>
                <a:spcPct val="100000"/>
              </a:lnSpc>
              <a:spcBef>
                <a:spcPts val="640"/>
              </a:spcBef>
              <a:spcAft>
                <a:spcPts val="0"/>
              </a:spcAft>
              <a:buSzPts val="3200"/>
              <a:buFont typeface="Arial"/>
              <a:buChar char="•"/>
            </a:pPr>
            <a:r>
              <a:rPr lang="en-US">
                <a:solidFill>
                  <a:schemeClr val="dk1"/>
                </a:solidFill>
                <a:latin typeface="Calibri"/>
                <a:ea typeface="Calibri"/>
                <a:cs typeface="Calibri"/>
                <a:sym typeface="Calibri"/>
              </a:rPr>
              <a:t>Εφαρμογή του πλαισίου CRAAP (Επικαιρότητα, Σχετικότητα, Εγκυρότητα, Ακρίβεια, Σκοπός) για συστηματική αξιολόγηση της αξιοπιστίας και εγκυρότητας ποικίλων διαδικτυακών πηγών.</a:t>
            </a:r>
            <a:endParaRPr/>
          </a:p>
          <a:p>
            <a:pPr indent="-457200" lvl="0" marL="482600" rtl="0" algn="l">
              <a:lnSpc>
                <a:spcPct val="100000"/>
              </a:lnSpc>
              <a:spcBef>
                <a:spcPts val="640"/>
              </a:spcBef>
              <a:spcAft>
                <a:spcPts val="0"/>
              </a:spcAft>
              <a:buSzPts val="3200"/>
              <a:buFont typeface="Arial"/>
              <a:buChar char="•"/>
            </a:pPr>
            <a:r>
              <a:rPr lang="en-US">
                <a:solidFill>
                  <a:schemeClr val="dk1"/>
                </a:solidFill>
                <a:latin typeface="Calibri"/>
                <a:ea typeface="Calibri"/>
                <a:cs typeface="Calibri"/>
                <a:sym typeface="Calibri"/>
              </a:rPr>
              <a:t>Χρήση της μεθόδου SIFT (Σταμάτα, Ερεύνησε, Βρες Αξιόπιστη Κάλυψη, Ιχνηλάτησε Ισχυρισμούς) για γρήγορη επαλήθευση πληροφοριών και εντοπισμό περιπτώσεων διαδικτυακής παραπληροφόρησης.</a:t>
            </a:r>
            <a:endParaRPr/>
          </a:p>
          <a:p>
            <a:pPr indent="-457200" lvl="0" marL="482600" rtl="0" algn="l">
              <a:lnSpc>
                <a:spcPct val="100000"/>
              </a:lnSpc>
              <a:spcBef>
                <a:spcPts val="640"/>
              </a:spcBef>
              <a:spcAft>
                <a:spcPts val="0"/>
              </a:spcAft>
              <a:buSzPts val="3200"/>
              <a:buFont typeface="Arial"/>
              <a:buChar char="•"/>
            </a:pPr>
            <a:r>
              <a:rPr lang="en-US">
                <a:solidFill>
                  <a:schemeClr val="dk1"/>
                </a:solidFill>
                <a:latin typeface="Calibri"/>
                <a:ea typeface="Calibri"/>
                <a:cs typeface="Calibri"/>
                <a:sym typeface="Calibri"/>
              </a:rPr>
              <a:t>Αναγνώριση κοινών οπτικών και λεκτικών δεικτών περιεχομένου που έχει παραχθεί από Τεχνητή Νοημοσύνη, καθώς και κατανόηση των πιθανών επιπτώσεών του στην εμπιστοσύνη προς την πληροφορία.</a:t>
            </a:r>
            <a:endParaRPr/>
          </a:p>
          <a:p>
            <a:pPr indent="-457200" lvl="0" marL="482600" rtl="0" algn="l">
              <a:lnSpc>
                <a:spcPct val="100000"/>
              </a:lnSpc>
              <a:spcBef>
                <a:spcPts val="640"/>
              </a:spcBef>
              <a:spcAft>
                <a:spcPts val="0"/>
              </a:spcAft>
              <a:buSzPts val="3200"/>
              <a:buFont typeface="Arial"/>
              <a:buChar char="•"/>
            </a:pPr>
            <a:r>
              <a:rPr lang="en-US">
                <a:solidFill>
                  <a:schemeClr val="dk1"/>
                </a:solidFill>
                <a:latin typeface="Calibri"/>
                <a:ea typeface="Calibri"/>
                <a:cs typeface="Calibri"/>
                <a:sym typeface="Calibri"/>
              </a:rPr>
              <a:t>Αξιολόγηση της αξιοπιστίας ποικίλων ψηφιακών υλικών, όπως άρθρα, αναρτήσεις σε μέσα κοινωνικής δικτύωσης και συνθετικά μέσα.</a:t>
            </a:r>
            <a:endParaRPr/>
          </a:p>
        </p:txBody>
      </p:sp>
      <p:sp>
        <p:nvSpPr>
          <p:cNvPr id="424" name="Google Shape;424;p41"/>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425" name="Google Shape;425;p41"/>
          <p:cNvGrpSpPr/>
          <p:nvPr/>
        </p:nvGrpSpPr>
        <p:grpSpPr>
          <a:xfrm>
            <a:off x="790770" y="-112458"/>
            <a:ext cx="1427175" cy="786776"/>
            <a:chOff x="0" y="-38100"/>
            <a:chExt cx="373234" cy="205757"/>
          </a:xfrm>
        </p:grpSpPr>
        <p:sp>
          <p:nvSpPr>
            <p:cNvPr id="426" name="Google Shape;426;p41"/>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27" name="Google Shape;427;p41"/>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28" name="Google Shape;428;p41"/>
          <p:cNvGrpSpPr/>
          <p:nvPr/>
        </p:nvGrpSpPr>
        <p:grpSpPr>
          <a:xfrm>
            <a:off x="0" y="-112458"/>
            <a:ext cx="315272" cy="786776"/>
            <a:chOff x="0" y="-38100"/>
            <a:chExt cx="82450" cy="205757"/>
          </a:xfrm>
        </p:grpSpPr>
        <p:sp>
          <p:nvSpPr>
            <p:cNvPr id="429" name="Google Shape;429;p41"/>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30" name="Google Shape;430;p41"/>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31" name="Google Shape;431;p41"/>
          <p:cNvGrpSpPr/>
          <p:nvPr/>
        </p:nvGrpSpPr>
        <p:grpSpPr>
          <a:xfrm>
            <a:off x="0" y="1116904"/>
            <a:ext cx="503883" cy="1931922"/>
            <a:chOff x="0" y="-38100"/>
            <a:chExt cx="131775" cy="505235"/>
          </a:xfrm>
        </p:grpSpPr>
        <p:sp>
          <p:nvSpPr>
            <p:cNvPr id="432" name="Google Shape;432;p41"/>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33" name="Google Shape;433;p41"/>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sp>
        <p:nvSpPr>
          <p:cNvPr id="128" name="Google Shape;128;p24"/>
          <p:cNvSpPr txBox="1"/>
          <p:nvPr>
            <p:ph type="title"/>
          </p:nvPr>
        </p:nvSpPr>
        <p:spPr>
          <a:xfrm>
            <a:off x="685800" y="5021575"/>
            <a:ext cx="13487400" cy="11430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100000"/>
              </a:lnSpc>
              <a:spcBef>
                <a:spcPts val="0"/>
              </a:spcBef>
              <a:spcAft>
                <a:spcPts val="0"/>
              </a:spcAft>
              <a:buClr>
                <a:schemeClr val="dk2"/>
              </a:buClr>
              <a:buSzPct val="100000"/>
              <a:buNone/>
            </a:pPr>
            <a:br>
              <a:rPr b="1" lang="en-US" sz="5300">
                <a:solidFill>
                  <a:schemeClr val="dk2"/>
                </a:solidFill>
              </a:rPr>
            </a:br>
            <a:br>
              <a:rPr b="1" lang="en-US" sz="5300">
                <a:solidFill>
                  <a:schemeClr val="dk2"/>
                </a:solidFill>
              </a:rPr>
            </a:br>
            <a:br>
              <a:rPr b="1" lang="en-US" sz="5300">
                <a:solidFill>
                  <a:schemeClr val="dk2"/>
                </a:solidFill>
              </a:rPr>
            </a:br>
            <a:r>
              <a:rPr b="1" lang="en-US" sz="5000">
                <a:solidFill>
                  <a:schemeClr val="dk2"/>
                </a:solidFill>
              </a:rPr>
              <a:t>Οδικός Χάρτης Ενότητας – Το Μαθησιακό σας Ταξίδι</a:t>
            </a:r>
            <a:br>
              <a:rPr b="1" lang="en-US" sz="5000">
                <a:solidFill>
                  <a:schemeClr val="dk2"/>
                </a:solidFill>
              </a:rPr>
            </a:br>
            <a:br>
              <a:rPr b="1" lang="en-US" sz="5300">
                <a:solidFill>
                  <a:schemeClr val="dk2"/>
                </a:solidFill>
              </a:rPr>
            </a:br>
            <a:r>
              <a:rPr b="1" lang="en-US" sz="3900">
                <a:solidFill>
                  <a:schemeClr val="dk1"/>
                </a:solidFill>
                <a:latin typeface="Calibri"/>
                <a:ea typeface="Calibri"/>
                <a:cs typeface="Calibri"/>
                <a:sym typeface="Calibri"/>
              </a:rPr>
              <a:t>Ενότητα 1: </a:t>
            </a:r>
            <a:r>
              <a:rPr lang="en-US" sz="3900">
                <a:solidFill>
                  <a:schemeClr val="dk1"/>
                </a:solidFill>
                <a:latin typeface="Calibri"/>
                <a:ea typeface="Calibri"/>
                <a:cs typeface="Calibri"/>
                <a:sym typeface="Calibri"/>
              </a:rPr>
              <a:t>Εισαγωγή στον Πληροφοριακό Γραμματισμό(Εστίαση: ψηφιακές συνήθειες και διαδικτυακοί κίνδυνοι όπως ο κυβερνοεκφοβισμός)</a:t>
            </a:r>
            <a:br>
              <a:rPr b="1" lang="en-US" sz="3900">
                <a:solidFill>
                  <a:schemeClr val="dk1"/>
                </a:solidFill>
                <a:latin typeface="Calibri"/>
                <a:ea typeface="Calibri"/>
                <a:cs typeface="Calibri"/>
                <a:sym typeface="Calibri"/>
              </a:rPr>
            </a:br>
            <a:br>
              <a:rPr b="1" lang="en-US" sz="3900">
                <a:solidFill>
                  <a:schemeClr val="dk1"/>
                </a:solidFill>
                <a:latin typeface="Calibri"/>
                <a:ea typeface="Calibri"/>
                <a:cs typeface="Calibri"/>
                <a:sym typeface="Calibri"/>
              </a:rPr>
            </a:br>
            <a:r>
              <a:rPr b="1" lang="en-US" sz="3900">
                <a:solidFill>
                  <a:schemeClr val="dk1"/>
                </a:solidFill>
                <a:latin typeface="Calibri"/>
                <a:ea typeface="Calibri"/>
                <a:cs typeface="Calibri"/>
                <a:sym typeface="Calibri"/>
              </a:rPr>
              <a:t>Ενότητα 2: </a:t>
            </a:r>
            <a:r>
              <a:rPr lang="en-US" sz="3900">
                <a:solidFill>
                  <a:schemeClr val="dk1"/>
                </a:solidFill>
                <a:latin typeface="Calibri"/>
                <a:ea typeface="Calibri"/>
                <a:cs typeface="Calibri"/>
                <a:sym typeface="Calibri"/>
              </a:rPr>
              <a:t>Εργαστήριο Αξιολόγησης Πηγών(Εστίαση: Η μέθοδος SIFT, το τεστ CRAAP και ο εντοπισμός περιεχομένου από Τεχνητή Νοημοσύνη)</a:t>
            </a:r>
            <a:br>
              <a:rPr b="1" lang="en-US" sz="3900">
                <a:solidFill>
                  <a:schemeClr val="dk1"/>
                </a:solidFill>
                <a:latin typeface="Calibri"/>
                <a:ea typeface="Calibri"/>
                <a:cs typeface="Calibri"/>
                <a:sym typeface="Calibri"/>
              </a:rPr>
            </a:br>
            <a:br>
              <a:rPr b="1" lang="en-US" sz="3900">
                <a:solidFill>
                  <a:schemeClr val="dk1"/>
                </a:solidFill>
                <a:latin typeface="Calibri"/>
                <a:ea typeface="Calibri"/>
                <a:cs typeface="Calibri"/>
                <a:sym typeface="Calibri"/>
              </a:rPr>
            </a:br>
            <a:r>
              <a:rPr b="1" lang="en-US" sz="3900">
                <a:solidFill>
                  <a:schemeClr val="dk1"/>
                </a:solidFill>
                <a:latin typeface="Calibri"/>
                <a:ea typeface="Calibri"/>
                <a:cs typeface="Calibri"/>
                <a:sym typeface="Calibri"/>
              </a:rPr>
              <a:t>Ενότητα 3: </a:t>
            </a:r>
            <a:r>
              <a:rPr lang="en-US" sz="3900">
                <a:solidFill>
                  <a:schemeClr val="dk1"/>
                </a:solidFill>
                <a:latin typeface="Calibri"/>
                <a:ea typeface="Calibri"/>
                <a:cs typeface="Calibri"/>
                <a:sym typeface="Calibri"/>
              </a:rPr>
              <a:t>Γραμματισμός στα Μέσα Κοινωνικής Δικτύωσης(Εστίαση: Αλγόριθμοι, αναγνώριση ψευδών ειδήσεων/hoaxes και δημιουργία περιεχομένου)</a:t>
            </a:r>
            <a:br>
              <a:rPr b="1" lang="en-US" sz="3900">
                <a:solidFill>
                  <a:schemeClr val="dk1"/>
                </a:solidFill>
                <a:latin typeface="Calibri"/>
                <a:ea typeface="Calibri"/>
                <a:cs typeface="Calibri"/>
                <a:sym typeface="Calibri"/>
              </a:rPr>
            </a:br>
            <a:br>
              <a:rPr b="1" lang="en-US" sz="3900">
                <a:solidFill>
                  <a:schemeClr val="dk1"/>
                </a:solidFill>
                <a:latin typeface="Calibri"/>
                <a:ea typeface="Calibri"/>
                <a:cs typeface="Calibri"/>
                <a:sym typeface="Calibri"/>
              </a:rPr>
            </a:br>
            <a:r>
              <a:rPr b="1" lang="en-US" sz="3900">
                <a:solidFill>
                  <a:schemeClr val="dk1"/>
                </a:solidFill>
                <a:latin typeface="Calibri"/>
                <a:ea typeface="Calibri"/>
                <a:cs typeface="Calibri"/>
                <a:sym typeface="Calibri"/>
              </a:rPr>
              <a:t>Ενότητα 4: </a:t>
            </a:r>
            <a:r>
              <a:rPr lang="en-US" sz="3900">
                <a:solidFill>
                  <a:schemeClr val="dk1"/>
                </a:solidFill>
                <a:latin typeface="Calibri"/>
                <a:ea typeface="Calibri"/>
                <a:cs typeface="Calibri"/>
                <a:sym typeface="Calibri"/>
              </a:rPr>
              <a:t>Συμπεράσματα και Πηγές(Εστίαση: Προσωπικό σχέδιο δράσης και αναστοχασμός)</a:t>
            </a:r>
            <a:br>
              <a:rPr b="1" lang="en-US" sz="3900">
                <a:solidFill>
                  <a:schemeClr val="dk1"/>
                </a:solidFill>
                <a:latin typeface="Arial"/>
                <a:ea typeface="Arial"/>
                <a:cs typeface="Arial"/>
                <a:sym typeface="Arial"/>
              </a:rPr>
            </a:br>
            <a:br>
              <a:rPr lang="en-US"/>
            </a:br>
            <a:br>
              <a:rPr lang="en-US"/>
            </a:br>
            <a:br>
              <a:rPr lang="en-US"/>
            </a:br>
            <a:endParaRPr/>
          </a:p>
        </p:txBody>
      </p:sp>
      <p:sp>
        <p:nvSpPr>
          <p:cNvPr id="129" name="Google Shape;129;p24"/>
          <p:cNvSpPr/>
          <p:nvPr/>
        </p:nvSpPr>
        <p:spPr>
          <a:xfrm>
            <a:off x="14874212" y="273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pic>
        <p:nvPicPr>
          <p:cNvPr id="130" name="Google Shape;130;p24"/>
          <p:cNvPicPr preferRelativeResize="0"/>
          <p:nvPr/>
        </p:nvPicPr>
        <p:blipFill rotWithShape="1">
          <a:blip r:embed="rId4">
            <a:alphaModFix/>
          </a:blip>
          <a:srcRect b="0" l="0" r="0" t="0"/>
          <a:stretch/>
        </p:blipFill>
        <p:spPr>
          <a:xfrm>
            <a:off x="13683343" y="2931350"/>
            <a:ext cx="3739906" cy="5379893"/>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8" name="Shape 438"/>
        <p:cNvGrpSpPr/>
        <p:nvPr/>
      </p:nvGrpSpPr>
      <p:grpSpPr>
        <a:xfrm>
          <a:off x="0" y="0"/>
          <a:ext cx="0" cy="0"/>
          <a:chOff x="0" y="0"/>
          <a:chExt cx="0" cy="0"/>
        </a:xfrm>
      </p:grpSpPr>
      <p:sp>
        <p:nvSpPr>
          <p:cNvPr id="439" name="Google Shape;439;p5"/>
          <p:cNvSpPr txBox="1"/>
          <p:nvPr>
            <p:ph type="title"/>
          </p:nvPr>
        </p:nvSpPr>
        <p:spPr>
          <a:xfrm>
            <a:off x="98233" y="511207"/>
            <a:ext cx="13883270" cy="111037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4400"/>
              <a:buNone/>
            </a:pPr>
            <a:r>
              <a:rPr b="1" lang="en-US" sz="4950">
                <a:solidFill>
                  <a:srgbClr val="244061"/>
                </a:solidFill>
                <a:latin typeface="Calibri"/>
                <a:ea typeface="Calibri"/>
                <a:cs typeface="Calibri"/>
                <a:sym typeface="Calibri"/>
              </a:rPr>
              <a:t>Το τεστ CRAAP: Ένα συστηματικό πλαίσιο αξιολόγησης</a:t>
            </a:r>
            <a:endParaRPr b="1" sz="4950">
              <a:solidFill>
                <a:srgbClr val="244061"/>
              </a:solidFill>
              <a:latin typeface="Calibri"/>
              <a:ea typeface="Calibri"/>
              <a:cs typeface="Calibri"/>
              <a:sym typeface="Calibri"/>
            </a:endParaRPr>
          </a:p>
        </p:txBody>
      </p:sp>
      <p:sp>
        <p:nvSpPr>
          <p:cNvPr id="440" name="Google Shape;440;p5"/>
          <p:cNvSpPr/>
          <p:nvPr/>
        </p:nvSpPr>
        <p:spPr>
          <a:xfrm>
            <a:off x="345290" y="1838161"/>
            <a:ext cx="497222" cy="458177"/>
          </a:xfrm>
          <a:prstGeom prst="roundRect">
            <a:avLst>
              <a:gd fmla="val 18671"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2105" u="none" cap="none" strike="noStrike">
              <a:solidFill>
                <a:srgbClr val="000000"/>
              </a:solidFill>
              <a:latin typeface="Ubuntu"/>
              <a:ea typeface="Ubuntu"/>
              <a:cs typeface="Ubuntu"/>
              <a:sym typeface="Ubuntu"/>
            </a:endParaRPr>
          </a:p>
        </p:txBody>
      </p:sp>
      <p:sp>
        <p:nvSpPr>
          <p:cNvPr id="441" name="Google Shape;441;p5"/>
          <p:cNvSpPr/>
          <p:nvPr/>
        </p:nvSpPr>
        <p:spPr>
          <a:xfrm>
            <a:off x="98233" y="1781525"/>
            <a:ext cx="497222" cy="621660"/>
          </a:xfrm>
          <a:prstGeom prst="rect">
            <a:avLst/>
          </a:prstGeom>
          <a:noFill/>
          <a:ln>
            <a:noFill/>
          </a:ln>
        </p:spPr>
        <p:txBody>
          <a:bodyPr anchorCtr="0" anchor="t" bIns="0" lIns="0" spcFirstLastPara="1" rIns="0" wrap="square" tIns="0">
            <a:noAutofit/>
          </a:bodyPr>
          <a:lstStyle/>
          <a:p>
            <a:pPr indent="0" lvl="0" marL="0" marR="0" rtl="0" algn="ctr">
              <a:lnSpc>
                <a:spcPct val="100025"/>
              </a:lnSpc>
              <a:spcBef>
                <a:spcPts val="0"/>
              </a:spcBef>
              <a:spcAft>
                <a:spcPts val="0"/>
              </a:spcAft>
              <a:buNone/>
            </a:pPr>
            <a:r>
              <a:t/>
            </a:r>
            <a:endParaRPr b="0" i="0" sz="3200" u="none" cap="none" strike="noStrike">
              <a:solidFill>
                <a:schemeClr val="lt1"/>
              </a:solidFill>
              <a:latin typeface="Ubuntu"/>
              <a:ea typeface="Ubuntu"/>
              <a:cs typeface="Ubuntu"/>
              <a:sym typeface="Ubuntu"/>
            </a:endParaRPr>
          </a:p>
        </p:txBody>
      </p:sp>
      <p:sp>
        <p:nvSpPr>
          <p:cNvPr id="442" name="Google Shape;442;p5"/>
          <p:cNvSpPr/>
          <p:nvPr/>
        </p:nvSpPr>
        <p:spPr>
          <a:xfrm>
            <a:off x="926876" y="1735158"/>
            <a:ext cx="4999797" cy="671871"/>
          </a:xfrm>
          <a:prstGeom prst="rect">
            <a:avLst/>
          </a:prstGeom>
          <a:noFill/>
          <a:ln>
            <a:noFill/>
          </a:ln>
        </p:spPr>
        <p:txBody>
          <a:bodyPr anchorCtr="0" anchor="t" bIns="0" lIns="0" spcFirstLastPara="1" rIns="0" wrap="square" tIns="0">
            <a:noAutofit/>
          </a:bodyPr>
          <a:lstStyle/>
          <a:p>
            <a:pPr indent="0" lvl="0" marL="0" marR="0" rtl="0" algn="l">
              <a:lnSpc>
                <a:spcPct val="125579"/>
              </a:lnSpc>
              <a:spcBef>
                <a:spcPts val="0"/>
              </a:spcBef>
              <a:spcAft>
                <a:spcPts val="0"/>
              </a:spcAft>
              <a:buNone/>
            </a:pPr>
            <a:r>
              <a:rPr b="1" i="0" lang="en-US" sz="3000" u="none" cap="none" strike="noStrike">
                <a:solidFill>
                  <a:srgbClr val="244061"/>
                </a:solidFill>
                <a:latin typeface="Calibri"/>
                <a:ea typeface="Calibri"/>
                <a:cs typeface="Calibri"/>
                <a:sym typeface="Calibri"/>
              </a:rPr>
              <a:t>Επικαιρότητα (Currency)</a:t>
            </a:r>
            <a:r>
              <a:rPr b="1" i="0" lang="en-US" sz="3000" u="none" cap="none" strike="noStrike">
                <a:solidFill>
                  <a:srgbClr val="000000"/>
                </a:solidFill>
                <a:latin typeface="Calibri"/>
                <a:ea typeface="Calibri"/>
                <a:cs typeface="Calibri"/>
                <a:sym typeface="Calibri"/>
              </a:rPr>
              <a:t> </a:t>
            </a:r>
            <a:endParaRPr b="0" i="0" sz="3000" u="none" cap="none" strike="noStrike">
              <a:solidFill>
                <a:srgbClr val="000000"/>
              </a:solidFill>
              <a:latin typeface="Calibri"/>
              <a:ea typeface="Calibri"/>
              <a:cs typeface="Calibri"/>
              <a:sym typeface="Calibri"/>
            </a:endParaRPr>
          </a:p>
        </p:txBody>
      </p:sp>
      <p:sp>
        <p:nvSpPr>
          <p:cNvPr id="443" name="Google Shape;443;p5"/>
          <p:cNvSpPr/>
          <p:nvPr/>
        </p:nvSpPr>
        <p:spPr>
          <a:xfrm>
            <a:off x="928638" y="2433161"/>
            <a:ext cx="7651299" cy="2752511"/>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rPr b="0" i="0" lang="en-US" sz="3000" u="none" cap="none" strike="noStrike">
                <a:solidFill>
                  <a:srgbClr val="000000"/>
                </a:solidFill>
                <a:latin typeface="Calibri"/>
                <a:ea typeface="Calibri"/>
                <a:cs typeface="Calibri"/>
                <a:sym typeface="Calibri"/>
              </a:rPr>
              <a:t>Αξιολογεί την επικαιρότητα των πληροφοριών. Ελέγξτε τις ημερομηνίες δημοσίευσης και αν οι πληροφορίες έχουν ενημερωθεί ή αναθεωρηθεί.</a:t>
            </a:r>
            <a:endParaRPr b="0" i="0" sz="3000" u="none" cap="none" strike="noStrike">
              <a:solidFill>
                <a:srgbClr val="000000"/>
              </a:solidFill>
              <a:latin typeface="Calibri"/>
              <a:ea typeface="Calibri"/>
              <a:cs typeface="Calibri"/>
              <a:sym typeface="Calibri"/>
            </a:endParaRPr>
          </a:p>
        </p:txBody>
      </p:sp>
      <p:sp>
        <p:nvSpPr>
          <p:cNvPr id="444" name="Google Shape;444;p5"/>
          <p:cNvSpPr/>
          <p:nvPr/>
        </p:nvSpPr>
        <p:spPr>
          <a:xfrm>
            <a:off x="10400122" y="1731314"/>
            <a:ext cx="4835408" cy="671871"/>
          </a:xfrm>
          <a:prstGeom prst="rect">
            <a:avLst/>
          </a:prstGeom>
          <a:noFill/>
          <a:ln>
            <a:noFill/>
          </a:ln>
        </p:spPr>
        <p:txBody>
          <a:bodyPr anchorCtr="0" anchor="t" bIns="0" lIns="0" spcFirstLastPara="1" rIns="0" wrap="square" tIns="0">
            <a:noAutofit/>
          </a:bodyPr>
          <a:lstStyle/>
          <a:p>
            <a:pPr indent="0" lvl="0" marL="0" marR="0" rtl="0" algn="l">
              <a:lnSpc>
                <a:spcPct val="125579"/>
              </a:lnSpc>
              <a:spcBef>
                <a:spcPts val="0"/>
              </a:spcBef>
              <a:spcAft>
                <a:spcPts val="0"/>
              </a:spcAft>
              <a:buNone/>
            </a:pPr>
            <a:r>
              <a:rPr b="1" i="0" lang="en-US" sz="3000" u="none" cap="none" strike="noStrike">
                <a:solidFill>
                  <a:srgbClr val="244061"/>
                </a:solidFill>
                <a:latin typeface="Calibri"/>
                <a:ea typeface="Calibri"/>
                <a:cs typeface="Calibri"/>
                <a:sym typeface="Calibri"/>
              </a:rPr>
              <a:t>Συνάφεια (Relevance)</a:t>
            </a:r>
            <a:endParaRPr b="0" i="0" sz="3000" u="none" cap="none" strike="noStrike">
              <a:solidFill>
                <a:srgbClr val="244061"/>
              </a:solidFill>
              <a:latin typeface="Calibri"/>
              <a:ea typeface="Calibri"/>
              <a:cs typeface="Calibri"/>
              <a:sym typeface="Calibri"/>
            </a:endParaRPr>
          </a:p>
        </p:txBody>
      </p:sp>
      <p:sp>
        <p:nvSpPr>
          <p:cNvPr id="445" name="Google Shape;445;p5"/>
          <p:cNvSpPr/>
          <p:nvPr/>
        </p:nvSpPr>
        <p:spPr>
          <a:xfrm>
            <a:off x="10400123" y="2448229"/>
            <a:ext cx="7452714" cy="2752511"/>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3000"/>
              </a:spcAft>
              <a:buNone/>
            </a:pPr>
            <a:r>
              <a:rPr b="0" i="0" lang="en-US" sz="3000" u="none" cap="none" strike="noStrike">
                <a:solidFill>
                  <a:srgbClr val="000000"/>
                </a:solidFill>
                <a:latin typeface="Calibri"/>
                <a:ea typeface="Calibri"/>
                <a:cs typeface="Calibri"/>
                <a:sym typeface="Calibri"/>
              </a:rPr>
              <a:t>Αξιολογεί τη σημασία των πληροφοριών για τις συγκεκριμένες ανάγκες σας. Εξετάστε εάν οι πληροφορίες είναι σε κατάλληλο επίπεδο και σχετίζονται άμεσα με το ερευνητικό σας ερώτημα ή τις πληροφορίες που χρειάζεστε.</a:t>
            </a:r>
            <a:endParaRPr b="0" i="0" sz="3000" u="none" cap="none" strike="noStrike">
              <a:solidFill>
                <a:srgbClr val="000000"/>
              </a:solidFill>
              <a:latin typeface="Calibri"/>
              <a:ea typeface="Calibri"/>
              <a:cs typeface="Calibri"/>
              <a:sym typeface="Calibri"/>
            </a:endParaRPr>
          </a:p>
        </p:txBody>
      </p:sp>
      <p:sp>
        <p:nvSpPr>
          <p:cNvPr id="446" name="Google Shape;446;p5"/>
          <p:cNvSpPr/>
          <p:nvPr/>
        </p:nvSpPr>
        <p:spPr>
          <a:xfrm>
            <a:off x="190682" y="4891315"/>
            <a:ext cx="497222" cy="653144"/>
          </a:xfrm>
          <a:prstGeom prst="rect">
            <a:avLst/>
          </a:prstGeom>
          <a:noFill/>
          <a:ln>
            <a:noFill/>
          </a:ln>
        </p:spPr>
        <p:txBody>
          <a:bodyPr anchorCtr="0" anchor="t" bIns="0" lIns="0" spcFirstLastPara="1" rIns="0" wrap="square" tIns="0">
            <a:noAutofit/>
          </a:bodyPr>
          <a:lstStyle/>
          <a:p>
            <a:pPr indent="0" lvl="0" marL="0" marR="0" rtl="0" algn="ctr">
              <a:lnSpc>
                <a:spcPct val="100025"/>
              </a:lnSpc>
              <a:spcBef>
                <a:spcPts val="0"/>
              </a:spcBef>
              <a:spcAft>
                <a:spcPts val="0"/>
              </a:spcAft>
              <a:buNone/>
            </a:pPr>
            <a:r>
              <a:t/>
            </a:r>
            <a:endParaRPr b="0" i="0" sz="3909" u="none" cap="none" strike="noStrike">
              <a:solidFill>
                <a:schemeClr val="lt1"/>
              </a:solidFill>
              <a:latin typeface="Ubuntu"/>
              <a:ea typeface="Ubuntu"/>
              <a:cs typeface="Ubuntu"/>
              <a:sym typeface="Ubuntu"/>
            </a:endParaRPr>
          </a:p>
        </p:txBody>
      </p:sp>
      <p:sp>
        <p:nvSpPr>
          <p:cNvPr id="447" name="Google Shape;447;p5"/>
          <p:cNvSpPr/>
          <p:nvPr/>
        </p:nvSpPr>
        <p:spPr>
          <a:xfrm>
            <a:off x="1056383" y="4259174"/>
            <a:ext cx="4144821" cy="517991"/>
          </a:xfrm>
          <a:prstGeom prst="rect">
            <a:avLst/>
          </a:prstGeom>
          <a:noFill/>
          <a:ln>
            <a:noFill/>
          </a:ln>
        </p:spPr>
        <p:txBody>
          <a:bodyPr anchorCtr="0" anchor="t" bIns="0" lIns="0" spcFirstLastPara="1" rIns="0" wrap="square" tIns="0">
            <a:noAutofit/>
          </a:bodyPr>
          <a:lstStyle/>
          <a:p>
            <a:pPr indent="0" lvl="0" marL="0" marR="0" rtl="0" algn="l">
              <a:lnSpc>
                <a:spcPct val="125579"/>
              </a:lnSpc>
              <a:spcBef>
                <a:spcPts val="0"/>
              </a:spcBef>
              <a:spcAft>
                <a:spcPts val="0"/>
              </a:spcAft>
              <a:buNone/>
            </a:pPr>
            <a:r>
              <a:rPr b="1" i="0" lang="en-US" sz="3000" u="none" cap="none" strike="noStrike">
                <a:solidFill>
                  <a:srgbClr val="244061"/>
                </a:solidFill>
                <a:latin typeface="Calibri"/>
                <a:ea typeface="Calibri"/>
                <a:cs typeface="Calibri"/>
                <a:sym typeface="Calibri"/>
              </a:rPr>
              <a:t>Αυθεντία (Authority)</a:t>
            </a:r>
            <a:endParaRPr b="0" i="0" sz="3000" u="none" cap="none" strike="noStrike">
              <a:solidFill>
                <a:srgbClr val="244061"/>
              </a:solidFill>
              <a:latin typeface="Calibri"/>
              <a:ea typeface="Calibri"/>
              <a:cs typeface="Calibri"/>
              <a:sym typeface="Calibri"/>
            </a:endParaRPr>
          </a:p>
        </p:txBody>
      </p:sp>
      <p:sp>
        <p:nvSpPr>
          <p:cNvPr id="448" name="Google Shape;448;p5"/>
          <p:cNvSpPr/>
          <p:nvPr/>
        </p:nvSpPr>
        <p:spPr>
          <a:xfrm>
            <a:off x="1056383" y="4891315"/>
            <a:ext cx="6822170" cy="1578584"/>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rPr b="0" i="0" lang="en-US" sz="3000" u="none" cap="none" strike="noStrike">
                <a:solidFill>
                  <a:srgbClr val="000000"/>
                </a:solidFill>
                <a:latin typeface="Calibri"/>
                <a:ea typeface="Calibri"/>
                <a:cs typeface="Calibri"/>
                <a:sym typeface="Calibri"/>
              </a:rPr>
              <a:t>Αξιολογεί την αξιοπιστία του συγγραφέα, τις θεσμικές του σχέσεις και την εμπειρογνωμοσύνη του στον συγκεκριμένο τομέα. </a:t>
            </a:r>
            <a:endParaRPr b="0" i="0" sz="3000" u="none" cap="none" strike="noStrike">
              <a:solidFill>
                <a:srgbClr val="000000"/>
              </a:solidFill>
              <a:latin typeface="Calibri"/>
              <a:ea typeface="Calibri"/>
              <a:cs typeface="Calibri"/>
              <a:sym typeface="Calibri"/>
            </a:endParaRPr>
          </a:p>
        </p:txBody>
      </p:sp>
      <p:sp>
        <p:nvSpPr>
          <p:cNvPr id="449" name="Google Shape;449;p5"/>
          <p:cNvSpPr/>
          <p:nvPr/>
        </p:nvSpPr>
        <p:spPr>
          <a:xfrm>
            <a:off x="10275774" y="4722812"/>
            <a:ext cx="4144821" cy="671871"/>
          </a:xfrm>
          <a:prstGeom prst="rect">
            <a:avLst/>
          </a:prstGeom>
          <a:noFill/>
          <a:ln>
            <a:noFill/>
          </a:ln>
        </p:spPr>
        <p:txBody>
          <a:bodyPr anchorCtr="0" anchor="t" bIns="0" lIns="0" spcFirstLastPara="1" rIns="0" wrap="square" tIns="0">
            <a:noAutofit/>
          </a:bodyPr>
          <a:lstStyle/>
          <a:p>
            <a:pPr indent="0" lvl="0" marL="0" marR="0" rtl="0" algn="l">
              <a:lnSpc>
                <a:spcPct val="125579"/>
              </a:lnSpc>
              <a:spcBef>
                <a:spcPts val="0"/>
              </a:spcBef>
              <a:spcAft>
                <a:spcPts val="0"/>
              </a:spcAft>
              <a:buNone/>
            </a:pPr>
            <a:r>
              <a:rPr b="1" i="0" lang="en-US" sz="3000" u="none" cap="none" strike="noStrike">
                <a:solidFill>
                  <a:srgbClr val="244061"/>
                </a:solidFill>
                <a:latin typeface="Calibri"/>
                <a:ea typeface="Calibri"/>
                <a:cs typeface="Calibri"/>
                <a:sym typeface="Calibri"/>
              </a:rPr>
              <a:t>Ακρίβεια (Accuracy)</a:t>
            </a:r>
            <a:endParaRPr b="0" i="0" sz="3000" u="none" cap="none" strike="noStrike">
              <a:solidFill>
                <a:srgbClr val="244061"/>
              </a:solidFill>
              <a:latin typeface="Calibri"/>
              <a:ea typeface="Calibri"/>
              <a:cs typeface="Calibri"/>
              <a:sym typeface="Calibri"/>
            </a:endParaRPr>
          </a:p>
        </p:txBody>
      </p:sp>
      <p:sp>
        <p:nvSpPr>
          <p:cNvPr id="450" name="Google Shape;450;p5"/>
          <p:cNvSpPr/>
          <p:nvPr/>
        </p:nvSpPr>
        <p:spPr>
          <a:xfrm>
            <a:off x="10254470" y="5297429"/>
            <a:ext cx="7194215" cy="1480569"/>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rPr b="0" i="0" lang="en-US" sz="3000" u="none" cap="none" strike="noStrike">
                <a:solidFill>
                  <a:srgbClr val="000000"/>
                </a:solidFill>
                <a:latin typeface="Calibri"/>
                <a:ea typeface="Calibri"/>
                <a:cs typeface="Calibri"/>
                <a:sym typeface="Calibri"/>
              </a:rPr>
              <a:t>Εστιάζει στην αξιοπιστία, την αλήθεια και την ορθότητα του περιεχομένου. Επαληθεύει τις πληροφορίες από πολλαπλές αξιόπιστες πηγές.</a:t>
            </a:r>
            <a:endParaRPr b="0" i="0" sz="3000" u="none" cap="none" strike="noStrike">
              <a:solidFill>
                <a:srgbClr val="000000"/>
              </a:solidFill>
              <a:latin typeface="Calibri"/>
              <a:ea typeface="Calibri"/>
              <a:cs typeface="Calibri"/>
              <a:sym typeface="Calibri"/>
            </a:endParaRPr>
          </a:p>
        </p:txBody>
      </p:sp>
      <p:sp>
        <p:nvSpPr>
          <p:cNvPr id="451" name="Google Shape;451;p5"/>
          <p:cNvSpPr/>
          <p:nvPr/>
        </p:nvSpPr>
        <p:spPr>
          <a:xfrm>
            <a:off x="63101" y="4891316"/>
            <a:ext cx="2896829" cy="6473579"/>
          </a:xfrm>
          <a:custGeom>
            <a:rect b="b" l="l" r="r" t="t"/>
            <a:pathLst>
              <a:path extrusionOk="0" h="8256736" w="5328592">
                <a:moveTo>
                  <a:pt x="0" y="0"/>
                </a:moveTo>
                <a:lnTo>
                  <a:pt x="5328592" y="0"/>
                </a:lnTo>
                <a:lnTo>
                  <a:pt x="5328592" y="8256736"/>
                </a:lnTo>
                <a:lnTo>
                  <a:pt x="0" y="8256736"/>
                </a:lnTo>
                <a:lnTo>
                  <a:pt x="0" y="0"/>
                </a:lnTo>
                <a:close/>
              </a:path>
            </a:pathLst>
          </a:custGeom>
          <a:blipFill rotWithShape="1">
            <a:blip r:embed="rId3">
              <a:alphaModFix amt="50000"/>
            </a:blip>
            <a:stretch>
              <a:fillRect b="0" l="-12838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cap="none" strike="noStrike">
              <a:solidFill>
                <a:schemeClr val="dk1"/>
              </a:solidFill>
              <a:latin typeface="Ubuntu"/>
              <a:ea typeface="Ubuntu"/>
              <a:cs typeface="Ubuntu"/>
              <a:sym typeface="Ubuntu"/>
            </a:endParaRPr>
          </a:p>
        </p:txBody>
      </p:sp>
      <p:sp>
        <p:nvSpPr>
          <p:cNvPr id="452" name="Google Shape;452;p5"/>
          <p:cNvSpPr/>
          <p:nvPr/>
        </p:nvSpPr>
        <p:spPr>
          <a:xfrm>
            <a:off x="15660548" y="502381"/>
            <a:ext cx="2339745" cy="1110377"/>
          </a:xfrm>
          <a:custGeom>
            <a:rect b="b" l="l" r="r" t="t"/>
            <a:pathLst>
              <a:path extrusionOk="0" h="1408249" w="3521366">
                <a:moveTo>
                  <a:pt x="0" y="0"/>
                </a:moveTo>
                <a:lnTo>
                  <a:pt x="3521366" y="0"/>
                </a:lnTo>
                <a:lnTo>
                  <a:pt x="3521366" y="1408249"/>
                </a:lnTo>
                <a:lnTo>
                  <a:pt x="0" y="1408249"/>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cap="none" strike="noStrike">
              <a:solidFill>
                <a:schemeClr val="dk1"/>
              </a:solidFill>
              <a:latin typeface="Ubuntu"/>
              <a:ea typeface="Ubuntu"/>
              <a:cs typeface="Ubuntu"/>
              <a:sym typeface="Ubuntu"/>
            </a:endParaRPr>
          </a:p>
        </p:txBody>
      </p:sp>
      <p:sp>
        <p:nvSpPr>
          <p:cNvPr id="453" name="Google Shape;453;p5"/>
          <p:cNvSpPr/>
          <p:nvPr/>
        </p:nvSpPr>
        <p:spPr>
          <a:xfrm>
            <a:off x="4076076" y="7199078"/>
            <a:ext cx="8557539" cy="193899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3000" u="none" cap="none" strike="noStrike">
                <a:solidFill>
                  <a:srgbClr val="000000"/>
                </a:solidFill>
                <a:latin typeface="Calibri"/>
                <a:ea typeface="Calibri"/>
                <a:cs typeface="Calibri"/>
                <a:sym typeface="Calibri"/>
              </a:rPr>
              <a:t>Αξιολογεί τον σκοπό για τον οποίο υπάρχουν οι πληροφορίες. Η κατανόηση της πρόθεσης πίσω από ένα περιεχόμενο βοηθά στον προσδιορισμό της αξιοπιστίας του.</a:t>
            </a:r>
            <a:endParaRPr/>
          </a:p>
        </p:txBody>
      </p:sp>
      <p:sp>
        <p:nvSpPr>
          <p:cNvPr id="454" name="Google Shape;454;p5"/>
          <p:cNvSpPr/>
          <p:nvPr/>
        </p:nvSpPr>
        <p:spPr>
          <a:xfrm>
            <a:off x="4631987" y="6425892"/>
            <a:ext cx="4144821" cy="671871"/>
          </a:xfrm>
          <a:prstGeom prst="rect">
            <a:avLst/>
          </a:prstGeom>
          <a:noFill/>
          <a:ln>
            <a:noFill/>
          </a:ln>
        </p:spPr>
        <p:txBody>
          <a:bodyPr anchorCtr="0" anchor="t" bIns="0" lIns="0" spcFirstLastPara="1" rIns="0" wrap="square" tIns="0">
            <a:noAutofit/>
          </a:bodyPr>
          <a:lstStyle/>
          <a:p>
            <a:pPr indent="0" lvl="0" marL="0" marR="0" rtl="0" algn="l">
              <a:lnSpc>
                <a:spcPct val="125579"/>
              </a:lnSpc>
              <a:spcBef>
                <a:spcPts val="0"/>
              </a:spcBef>
              <a:spcAft>
                <a:spcPts val="0"/>
              </a:spcAft>
              <a:buNone/>
            </a:pPr>
            <a:r>
              <a:rPr b="1" i="0" lang="en-US" sz="3000" u="none" cap="none" strike="noStrike">
                <a:solidFill>
                  <a:srgbClr val="244061"/>
                </a:solidFill>
                <a:latin typeface="Calibri"/>
                <a:ea typeface="Calibri"/>
                <a:cs typeface="Calibri"/>
                <a:sym typeface="Calibri"/>
              </a:rPr>
              <a:t>Σκοπός (Purpose)</a:t>
            </a:r>
            <a:endParaRPr b="0" i="0" sz="3000" u="none" cap="none" strike="noStrike">
              <a:solidFill>
                <a:srgbClr val="244061"/>
              </a:solidFill>
              <a:latin typeface="Calibri"/>
              <a:ea typeface="Calibri"/>
              <a:cs typeface="Calibri"/>
              <a:sym typeface="Calibri"/>
            </a:endParaRPr>
          </a:p>
        </p:txBody>
      </p:sp>
      <p:sp>
        <p:nvSpPr>
          <p:cNvPr id="455" name="Google Shape;455;p5"/>
          <p:cNvSpPr/>
          <p:nvPr/>
        </p:nvSpPr>
        <p:spPr>
          <a:xfrm>
            <a:off x="9600445" y="1784537"/>
            <a:ext cx="497222" cy="458177"/>
          </a:xfrm>
          <a:prstGeom prst="roundRect">
            <a:avLst>
              <a:gd fmla="val 18671"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2105" u="none" cap="none" strike="noStrike">
              <a:solidFill>
                <a:srgbClr val="000000"/>
              </a:solidFill>
              <a:latin typeface="Ubuntu"/>
              <a:ea typeface="Ubuntu"/>
              <a:cs typeface="Ubuntu"/>
              <a:sym typeface="Ubuntu"/>
            </a:endParaRPr>
          </a:p>
        </p:txBody>
      </p:sp>
      <p:sp>
        <p:nvSpPr>
          <p:cNvPr id="456" name="Google Shape;456;p5"/>
          <p:cNvSpPr/>
          <p:nvPr/>
        </p:nvSpPr>
        <p:spPr>
          <a:xfrm>
            <a:off x="9600445" y="4829659"/>
            <a:ext cx="497222" cy="458177"/>
          </a:xfrm>
          <a:prstGeom prst="roundRect">
            <a:avLst>
              <a:gd fmla="val 18671"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2105" u="none" cap="none" strike="noStrike">
              <a:solidFill>
                <a:srgbClr val="000000"/>
              </a:solidFill>
              <a:latin typeface="Ubuntu"/>
              <a:ea typeface="Ubuntu"/>
              <a:cs typeface="Ubuntu"/>
              <a:sym typeface="Ubuntu"/>
            </a:endParaRPr>
          </a:p>
        </p:txBody>
      </p:sp>
      <p:sp>
        <p:nvSpPr>
          <p:cNvPr id="457" name="Google Shape;457;p5"/>
          <p:cNvSpPr/>
          <p:nvPr/>
        </p:nvSpPr>
        <p:spPr>
          <a:xfrm>
            <a:off x="3978574" y="6548909"/>
            <a:ext cx="497222" cy="458177"/>
          </a:xfrm>
          <a:prstGeom prst="roundRect">
            <a:avLst>
              <a:gd fmla="val 18671"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2105" u="none" cap="none" strike="noStrike">
              <a:solidFill>
                <a:srgbClr val="000000"/>
              </a:solidFill>
              <a:latin typeface="Ubuntu"/>
              <a:ea typeface="Ubuntu"/>
              <a:cs typeface="Ubuntu"/>
              <a:sym typeface="Ubuntu"/>
            </a:endParaRPr>
          </a:p>
        </p:txBody>
      </p:sp>
      <p:sp>
        <p:nvSpPr>
          <p:cNvPr id="458" name="Google Shape;458;p5"/>
          <p:cNvSpPr/>
          <p:nvPr/>
        </p:nvSpPr>
        <p:spPr>
          <a:xfrm>
            <a:off x="375872" y="4374140"/>
            <a:ext cx="497222" cy="458177"/>
          </a:xfrm>
          <a:prstGeom prst="roundRect">
            <a:avLst>
              <a:gd fmla="val 18671"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2105" u="none" cap="none" strike="noStrike">
              <a:solidFill>
                <a:srgbClr val="000000"/>
              </a:solidFill>
              <a:latin typeface="Ubuntu"/>
              <a:ea typeface="Ubuntu"/>
              <a:cs typeface="Ubuntu"/>
              <a:sym typeface="Ubuntu"/>
            </a:endParaRPr>
          </a:p>
        </p:txBody>
      </p:sp>
      <p:pic>
        <p:nvPicPr>
          <p:cNvPr descr="A blue sign with white text and colorful letters&#10;&#10;Description automatically generated" id="459" name="Google Shape;459;p5"/>
          <p:cNvPicPr preferRelativeResize="0"/>
          <p:nvPr/>
        </p:nvPicPr>
        <p:blipFill rotWithShape="1">
          <a:blip r:embed="rId5">
            <a:alphaModFix/>
          </a:blip>
          <a:srcRect b="0" l="0" r="0" t="0"/>
          <a:stretch/>
        </p:blipFill>
        <p:spPr>
          <a:xfrm>
            <a:off x="13572455" y="695257"/>
            <a:ext cx="1774539" cy="894398"/>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4" name="Shape 464"/>
        <p:cNvGrpSpPr/>
        <p:nvPr/>
      </p:nvGrpSpPr>
      <p:grpSpPr>
        <a:xfrm>
          <a:off x="0" y="0"/>
          <a:ext cx="0" cy="0"/>
          <a:chOff x="0" y="0"/>
          <a:chExt cx="0" cy="0"/>
        </a:xfrm>
      </p:grpSpPr>
      <p:sp>
        <p:nvSpPr>
          <p:cNvPr id="465" name="Google Shape;465;p6"/>
          <p:cNvSpPr txBox="1"/>
          <p:nvPr>
            <p:ph type="title"/>
          </p:nvPr>
        </p:nvSpPr>
        <p:spPr>
          <a:xfrm>
            <a:off x="106561" y="507362"/>
            <a:ext cx="13883270" cy="111037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4400"/>
              <a:buNone/>
            </a:pPr>
            <a:r>
              <a:rPr b="1" lang="en-US" sz="4800">
                <a:solidFill>
                  <a:srgbClr val="244061"/>
                </a:solidFill>
                <a:latin typeface="Calibri"/>
                <a:ea typeface="Calibri"/>
                <a:cs typeface="Calibri"/>
                <a:sym typeface="Calibri"/>
              </a:rPr>
              <a:t>Το τεστ CRAAP: Ένα συστηματικό πλαίσιο αξιολόγησης</a:t>
            </a:r>
            <a:endParaRPr b="1" sz="4800">
              <a:solidFill>
                <a:srgbClr val="244061"/>
              </a:solidFill>
              <a:latin typeface="Calibri"/>
              <a:ea typeface="Calibri"/>
              <a:cs typeface="Calibri"/>
              <a:sym typeface="Calibri"/>
            </a:endParaRPr>
          </a:p>
        </p:txBody>
      </p:sp>
      <p:sp>
        <p:nvSpPr>
          <p:cNvPr id="466" name="Google Shape;466;p6"/>
          <p:cNvSpPr/>
          <p:nvPr/>
        </p:nvSpPr>
        <p:spPr>
          <a:xfrm>
            <a:off x="345290" y="1838161"/>
            <a:ext cx="497222" cy="458177"/>
          </a:xfrm>
          <a:prstGeom prst="roundRect">
            <a:avLst>
              <a:gd fmla="val 18671"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2105" u="none" cap="none" strike="noStrike">
              <a:solidFill>
                <a:srgbClr val="000000"/>
              </a:solidFill>
              <a:latin typeface="Ubuntu"/>
              <a:ea typeface="Ubuntu"/>
              <a:cs typeface="Ubuntu"/>
              <a:sym typeface="Ubuntu"/>
            </a:endParaRPr>
          </a:p>
        </p:txBody>
      </p:sp>
      <p:sp>
        <p:nvSpPr>
          <p:cNvPr id="467" name="Google Shape;467;p6"/>
          <p:cNvSpPr/>
          <p:nvPr/>
        </p:nvSpPr>
        <p:spPr>
          <a:xfrm>
            <a:off x="98233" y="1781525"/>
            <a:ext cx="497222" cy="621660"/>
          </a:xfrm>
          <a:prstGeom prst="rect">
            <a:avLst/>
          </a:prstGeom>
          <a:noFill/>
          <a:ln>
            <a:noFill/>
          </a:ln>
        </p:spPr>
        <p:txBody>
          <a:bodyPr anchorCtr="0" anchor="t" bIns="0" lIns="0" spcFirstLastPara="1" rIns="0" wrap="square" tIns="0">
            <a:noAutofit/>
          </a:bodyPr>
          <a:lstStyle/>
          <a:p>
            <a:pPr indent="0" lvl="0" marL="0" marR="0" rtl="0" algn="ctr">
              <a:lnSpc>
                <a:spcPct val="100025"/>
              </a:lnSpc>
              <a:spcBef>
                <a:spcPts val="0"/>
              </a:spcBef>
              <a:spcAft>
                <a:spcPts val="0"/>
              </a:spcAft>
              <a:buNone/>
            </a:pPr>
            <a:r>
              <a:t/>
            </a:r>
            <a:endParaRPr b="0" i="0" sz="3200" u="none" cap="none" strike="noStrike">
              <a:solidFill>
                <a:schemeClr val="lt1"/>
              </a:solidFill>
              <a:latin typeface="Ubuntu"/>
              <a:ea typeface="Ubuntu"/>
              <a:cs typeface="Ubuntu"/>
              <a:sym typeface="Ubuntu"/>
            </a:endParaRPr>
          </a:p>
        </p:txBody>
      </p:sp>
      <p:sp>
        <p:nvSpPr>
          <p:cNvPr id="468" name="Google Shape;468;p6"/>
          <p:cNvSpPr/>
          <p:nvPr/>
        </p:nvSpPr>
        <p:spPr>
          <a:xfrm>
            <a:off x="916202" y="1731314"/>
            <a:ext cx="4999797" cy="671871"/>
          </a:xfrm>
          <a:prstGeom prst="rect">
            <a:avLst/>
          </a:prstGeom>
          <a:noFill/>
          <a:ln>
            <a:noFill/>
          </a:ln>
        </p:spPr>
        <p:txBody>
          <a:bodyPr anchorCtr="0" anchor="t" bIns="0" lIns="0" spcFirstLastPara="1" rIns="0" wrap="square" tIns="0">
            <a:noAutofit/>
          </a:bodyPr>
          <a:lstStyle/>
          <a:p>
            <a:pPr indent="0" lvl="0" marL="0" marR="0" rtl="0" algn="l">
              <a:lnSpc>
                <a:spcPct val="125579"/>
              </a:lnSpc>
              <a:spcBef>
                <a:spcPts val="0"/>
              </a:spcBef>
              <a:spcAft>
                <a:spcPts val="0"/>
              </a:spcAft>
              <a:buNone/>
            </a:pPr>
            <a:r>
              <a:rPr b="1" i="0" lang="en-US" sz="3300" u="none" cap="none" strike="noStrike">
                <a:solidFill>
                  <a:srgbClr val="244061"/>
                </a:solidFill>
                <a:latin typeface="Calibri"/>
                <a:ea typeface="Calibri"/>
                <a:cs typeface="Calibri"/>
                <a:sym typeface="Calibri"/>
              </a:rPr>
              <a:t>Επικαιρότητα (Currency)</a:t>
            </a:r>
            <a:r>
              <a:rPr b="1" i="0" lang="en-US" sz="3300" u="none" cap="none" strike="noStrike">
                <a:solidFill>
                  <a:srgbClr val="000000"/>
                </a:solidFill>
                <a:latin typeface="Calibri"/>
                <a:ea typeface="Calibri"/>
                <a:cs typeface="Calibri"/>
                <a:sym typeface="Calibri"/>
              </a:rPr>
              <a:t> </a:t>
            </a:r>
            <a:endParaRPr b="0" i="0" sz="3300" u="none" cap="none" strike="noStrike">
              <a:solidFill>
                <a:srgbClr val="000000"/>
              </a:solidFill>
              <a:latin typeface="Calibri"/>
              <a:ea typeface="Calibri"/>
              <a:cs typeface="Calibri"/>
              <a:sym typeface="Calibri"/>
            </a:endParaRPr>
          </a:p>
        </p:txBody>
      </p:sp>
      <p:sp>
        <p:nvSpPr>
          <p:cNvPr id="469" name="Google Shape;469;p6"/>
          <p:cNvSpPr/>
          <p:nvPr/>
        </p:nvSpPr>
        <p:spPr>
          <a:xfrm>
            <a:off x="917964" y="2429317"/>
            <a:ext cx="7651299" cy="1040567"/>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rPr b="0" i="0" lang="en-US" sz="3300" u="sng" cap="none" strike="noStrike">
                <a:solidFill>
                  <a:srgbClr val="000000"/>
                </a:solidFill>
                <a:latin typeface="Calibri"/>
                <a:ea typeface="Calibri"/>
                <a:cs typeface="Calibri"/>
                <a:sym typeface="Calibri"/>
              </a:rPr>
              <a:t>Ερώτημα</a:t>
            </a:r>
            <a:r>
              <a:rPr b="0" i="0" lang="en-US" sz="3300" u="none" cap="none" strike="noStrike">
                <a:solidFill>
                  <a:srgbClr val="000000"/>
                </a:solidFill>
                <a:latin typeface="Calibri"/>
                <a:ea typeface="Calibri"/>
                <a:cs typeface="Calibri"/>
                <a:sym typeface="Calibri"/>
              </a:rPr>
              <a:t>: Πότε δημοσιεύθηκε η πληροφορία και πότε ενημερώθηκε τελευταία φορά;</a:t>
            </a:r>
            <a:endParaRPr b="0" i="0" sz="3300" u="none" cap="none" strike="noStrike">
              <a:solidFill>
                <a:srgbClr val="000000"/>
              </a:solidFill>
              <a:latin typeface="Calibri"/>
              <a:ea typeface="Calibri"/>
              <a:cs typeface="Calibri"/>
              <a:sym typeface="Calibri"/>
            </a:endParaRPr>
          </a:p>
        </p:txBody>
      </p:sp>
      <p:sp>
        <p:nvSpPr>
          <p:cNvPr id="470" name="Google Shape;470;p6"/>
          <p:cNvSpPr/>
          <p:nvPr/>
        </p:nvSpPr>
        <p:spPr>
          <a:xfrm>
            <a:off x="10408450" y="1731314"/>
            <a:ext cx="4835408" cy="671871"/>
          </a:xfrm>
          <a:prstGeom prst="rect">
            <a:avLst/>
          </a:prstGeom>
          <a:noFill/>
          <a:ln>
            <a:noFill/>
          </a:ln>
        </p:spPr>
        <p:txBody>
          <a:bodyPr anchorCtr="0" anchor="t" bIns="0" lIns="0" spcFirstLastPara="1" rIns="0" wrap="square" tIns="0">
            <a:noAutofit/>
          </a:bodyPr>
          <a:lstStyle/>
          <a:p>
            <a:pPr indent="0" lvl="0" marL="0" marR="0" rtl="0" algn="l">
              <a:lnSpc>
                <a:spcPct val="125579"/>
              </a:lnSpc>
              <a:spcBef>
                <a:spcPts val="0"/>
              </a:spcBef>
              <a:spcAft>
                <a:spcPts val="0"/>
              </a:spcAft>
              <a:buNone/>
            </a:pPr>
            <a:r>
              <a:rPr b="1" i="0" lang="en-US" sz="3300" u="none" cap="none" strike="noStrike">
                <a:solidFill>
                  <a:srgbClr val="244061"/>
                </a:solidFill>
                <a:latin typeface="Calibri"/>
                <a:ea typeface="Calibri"/>
                <a:cs typeface="Calibri"/>
                <a:sym typeface="Calibri"/>
              </a:rPr>
              <a:t>Συνάφεια (Relevance)</a:t>
            </a:r>
            <a:endParaRPr b="0" i="0" sz="3300" u="none" cap="none" strike="noStrike">
              <a:solidFill>
                <a:srgbClr val="244061"/>
              </a:solidFill>
              <a:latin typeface="Calibri"/>
              <a:ea typeface="Calibri"/>
              <a:cs typeface="Calibri"/>
              <a:sym typeface="Calibri"/>
            </a:endParaRPr>
          </a:p>
        </p:txBody>
      </p:sp>
      <p:sp>
        <p:nvSpPr>
          <p:cNvPr id="471" name="Google Shape;471;p6"/>
          <p:cNvSpPr/>
          <p:nvPr/>
        </p:nvSpPr>
        <p:spPr>
          <a:xfrm>
            <a:off x="190682" y="4891315"/>
            <a:ext cx="497222" cy="653144"/>
          </a:xfrm>
          <a:prstGeom prst="rect">
            <a:avLst/>
          </a:prstGeom>
          <a:noFill/>
          <a:ln>
            <a:noFill/>
          </a:ln>
        </p:spPr>
        <p:txBody>
          <a:bodyPr anchorCtr="0" anchor="t" bIns="0" lIns="0" spcFirstLastPara="1" rIns="0" wrap="square" tIns="0">
            <a:noAutofit/>
          </a:bodyPr>
          <a:lstStyle/>
          <a:p>
            <a:pPr indent="0" lvl="0" marL="0" marR="0" rtl="0" algn="ctr">
              <a:lnSpc>
                <a:spcPct val="100025"/>
              </a:lnSpc>
              <a:spcBef>
                <a:spcPts val="0"/>
              </a:spcBef>
              <a:spcAft>
                <a:spcPts val="0"/>
              </a:spcAft>
              <a:buNone/>
            </a:pPr>
            <a:r>
              <a:t/>
            </a:r>
            <a:endParaRPr b="0" i="0" sz="3909" u="none" cap="none" strike="noStrike">
              <a:solidFill>
                <a:schemeClr val="lt1"/>
              </a:solidFill>
              <a:latin typeface="Ubuntu"/>
              <a:ea typeface="Ubuntu"/>
              <a:cs typeface="Ubuntu"/>
              <a:sym typeface="Ubuntu"/>
            </a:endParaRPr>
          </a:p>
        </p:txBody>
      </p:sp>
      <p:sp>
        <p:nvSpPr>
          <p:cNvPr id="472" name="Google Shape;472;p6"/>
          <p:cNvSpPr/>
          <p:nvPr/>
        </p:nvSpPr>
        <p:spPr>
          <a:xfrm>
            <a:off x="1064711" y="4255330"/>
            <a:ext cx="4144821" cy="517991"/>
          </a:xfrm>
          <a:prstGeom prst="rect">
            <a:avLst/>
          </a:prstGeom>
          <a:noFill/>
          <a:ln>
            <a:noFill/>
          </a:ln>
        </p:spPr>
        <p:txBody>
          <a:bodyPr anchorCtr="0" anchor="t" bIns="0" lIns="0" spcFirstLastPara="1" rIns="0" wrap="square" tIns="0">
            <a:noAutofit/>
          </a:bodyPr>
          <a:lstStyle/>
          <a:p>
            <a:pPr indent="0" lvl="0" marL="0" marR="0" rtl="0" algn="l">
              <a:lnSpc>
                <a:spcPct val="125579"/>
              </a:lnSpc>
              <a:spcBef>
                <a:spcPts val="0"/>
              </a:spcBef>
              <a:spcAft>
                <a:spcPts val="0"/>
              </a:spcAft>
              <a:buNone/>
            </a:pPr>
            <a:r>
              <a:rPr b="1" i="0" lang="en-US" sz="3300" u="none" cap="none" strike="noStrike">
                <a:solidFill>
                  <a:srgbClr val="244061"/>
                </a:solidFill>
                <a:latin typeface="Calibri"/>
                <a:ea typeface="Calibri"/>
                <a:cs typeface="Calibri"/>
                <a:sym typeface="Calibri"/>
              </a:rPr>
              <a:t>Αυθεντία (Authority)</a:t>
            </a:r>
            <a:endParaRPr b="0" i="0" sz="3300" u="none" cap="none" strike="noStrike">
              <a:solidFill>
                <a:srgbClr val="244061"/>
              </a:solidFill>
              <a:latin typeface="Calibri"/>
              <a:ea typeface="Calibri"/>
              <a:cs typeface="Calibri"/>
              <a:sym typeface="Calibri"/>
            </a:endParaRPr>
          </a:p>
        </p:txBody>
      </p:sp>
      <p:sp>
        <p:nvSpPr>
          <p:cNvPr id="473" name="Google Shape;473;p6"/>
          <p:cNvSpPr/>
          <p:nvPr/>
        </p:nvSpPr>
        <p:spPr>
          <a:xfrm>
            <a:off x="10284102" y="4722812"/>
            <a:ext cx="4144821" cy="671871"/>
          </a:xfrm>
          <a:prstGeom prst="rect">
            <a:avLst/>
          </a:prstGeom>
          <a:noFill/>
          <a:ln>
            <a:noFill/>
          </a:ln>
        </p:spPr>
        <p:txBody>
          <a:bodyPr anchorCtr="0" anchor="t" bIns="0" lIns="0" spcFirstLastPara="1" rIns="0" wrap="square" tIns="0">
            <a:noAutofit/>
          </a:bodyPr>
          <a:lstStyle/>
          <a:p>
            <a:pPr indent="0" lvl="0" marL="0" marR="0" rtl="0" algn="l">
              <a:lnSpc>
                <a:spcPct val="125579"/>
              </a:lnSpc>
              <a:spcBef>
                <a:spcPts val="0"/>
              </a:spcBef>
              <a:spcAft>
                <a:spcPts val="0"/>
              </a:spcAft>
              <a:buNone/>
            </a:pPr>
            <a:r>
              <a:rPr b="1" i="0" lang="en-US" sz="3300" u="none" cap="none" strike="noStrike">
                <a:solidFill>
                  <a:srgbClr val="244061"/>
                </a:solidFill>
                <a:latin typeface="Calibri"/>
                <a:ea typeface="Calibri"/>
                <a:cs typeface="Calibri"/>
                <a:sym typeface="Calibri"/>
              </a:rPr>
              <a:t>Ακρίβεια (Accuracy)</a:t>
            </a:r>
            <a:endParaRPr b="0" i="0" sz="3300" u="none" cap="none" strike="noStrike">
              <a:solidFill>
                <a:srgbClr val="244061"/>
              </a:solidFill>
              <a:latin typeface="Calibri"/>
              <a:ea typeface="Calibri"/>
              <a:cs typeface="Calibri"/>
              <a:sym typeface="Calibri"/>
            </a:endParaRPr>
          </a:p>
        </p:txBody>
      </p:sp>
      <p:sp>
        <p:nvSpPr>
          <p:cNvPr id="474" name="Google Shape;474;p6"/>
          <p:cNvSpPr/>
          <p:nvPr/>
        </p:nvSpPr>
        <p:spPr>
          <a:xfrm>
            <a:off x="63101" y="4891316"/>
            <a:ext cx="2896829" cy="6473579"/>
          </a:xfrm>
          <a:custGeom>
            <a:rect b="b" l="l" r="r" t="t"/>
            <a:pathLst>
              <a:path extrusionOk="0" h="8256736" w="5328592">
                <a:moveTo>
                  <a:pt x="0" y="0"/>
                </a:moveTo>
                <a:lnTo>
                  <a:pt x="5328592" y="0"/>
                </a:lnTo>
                <a:lnTo>
                  <a:pt x="5328592" y="8256736"/>
                </a:lnTo>
                <a:lnTo>
                  <a:pt x="0" y="8256736"/>
                </a:lnTo>
                <a:lnTo>
                  <a:pt x="0" y="0"/>
                </a:lnTo>
                <a:close/>
              </a:path>
            </a:pathLst>
          </a:custGeom>
          <a:blipFill rotWithShape="1">
            <a:blip r:embed="rId3">
              <a:alphaModFix amt="50000"/>
            </a:blip>
            <a:stretch>
              <a:fillRect b="0" l="-12838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cap="none" strike="noStrike">
              <a:solidFill>
                <a:schemeClr val="dk1"/>
              </a:solidFill>
              <a:latin typeface="Ubuntu"/>
              <a:ea typeface="Ubuntu"/>
              <a:cs typeface="Ubuntu"/>
              <a:sym typeface="Ubuntu"/>
            </a:endParaRPr>
          </a:p>
        </p:txBody>
      </p:sp>
      <p:sp>
        <p:nvSpPr>
          <p:cNvPr id="475" name="Google Shape;475;p6"/>
          <p:cNvSpPr/>
          <p:nvPr/>
        </p:nvSpPr>
        <p:spPr>
          <a:xfrm>
            <a:off x="15643186" y="572191"/>
            <a:ext cx="2357108" cy="1040567"/>
          </a:xfrm>
          <a:custGeom>
            <a:rect b="b" l="l" r="r" t="t"/>
            <a:pathLst>
              <a:path extrusionOk="0" h="1408249" w="3521366">
                <a:moveTo>
                  <a:pt x="0" y="0"/>
                </a:moveTo>
                <a:lnTo>
                  <a:pt x="3521366" y="0"/>
                </a:lnTo>
                <a:lnTo>
                  <a:pt x="3521366" y="1408249"/>
                </a:lnTo>
                <a:lnTo>
                  <a:pt x="0" y="1408249"/>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cap="none" strike="noStrike">
              <a:solidFill>
                <a:schemeClr val="dk1"/>
              </a:solidFill>
              <a:latin typeface="Ubuntu"/>
              <a:ea typeface="Ubuntu"/>
              <a:cs typeface="Ubuntu"/>
              <a:sym typeface="Ubuntu"/>
            </a:endParaRPr>
          </a:p>
        </p:txBody>
      </p:sp>
      <p:sp>
        <p:nvSpPr>
          <p:cNvPr id="476" name="Google Shape;476;p6"/>
          <p:cNvSpPr/>
          <p:nvPr/>
        </p:nvSpPr>
        <p:spPr>
          <a:xfrm>
            <a:off x="4571189" y="7150424"/>
            <a:ext cx="4144821" cy="671871"/>
          </a:xfrm>
          <a:prstGeom prst="rect">
            <a:avLst/>
          </a:prstGeom>
          <a:noFill/>
          <a:ln>
            <a:noFill/>
          </a:ln>
        </p:spPr>
        <p:txBody>
          <a:bodyPr anchorCtr="0" anchor="t" bIns="0" lIns="0" spcFirstLastPara="1" rIns="0" wrap="square" tIns="0">
            <a:noAutofit/>
          </a:bodyPr>
          <a:lstStyle/>
          <a:p>
            <a:pPr indent="0" lvl="0" marL="0" marR="0" rtl="0" algn="l">
              <a:lnSpc>
                <a:spcPct val="125579"/>
              </a:lnSpc>
              <a:spcBef>
                <a:spcPts val="0"/>
              </a:spcBef>
              <a:spcAft>
                <a:spcPts val="0"/>
              </a:spcAft>
              <a:buNone/>
            </a:pPr>
            <a:r>
              <a:rPr b="1" i="0" lang="en-US" sz="3300" u="none" cap="none" strike="noStrike">
                <a:solidFill>
                  <a:srgbClr val="244061"/>
                </a:solidFill>
                <a:latin typeface="Calibri"/>
                <a:ea typeface="Calibri"/>
                <a:cs typeface="Calibri"/>
                <a:sym typeface="Calibri"/>
              </a:rPr>
              <a:t>Σκοπός (Purpose)</a:t>
            </a:r>
            <a:endParaRPr b="0" i="0" sz="3300" u="none" cap="none" strike="noStrike">
              <a:solidFill>
                <a:srgbClr val="244061"/>
              </a:solidFill>
              <a:latin typeface="Calibri"/>
              <a:ea typeface="Calibri"/>
              <a:cs typeface="Calibri"/>
              <a:sym typeface="Calibri"/>
            </a:endParaRPr>
          </a:p>
        </p:txBody>
      </p:sp>
      <p:sp>
        <p:nvSpPr>
          <p:cNvPr id="477" name="Google Shape;477;p6"/>
          <p:cNvSpPr/>
          <p:nvPr/>
        </p:nvSpPr>
        <p:spPr>
          <a:xfrm>
            <a:off x="9600445" y="1784537"/>
            <a:ext cx="497222" cy="458177"/>
          </a:xfrm>
          <a:prstGeom prst="roundRect">
            <a:avLst>
              <a:gd fmla="val 18671"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2105" u="none" cap="none" strike="noStrike">
              <a:solidFill>
                <a:srgbClr val="000000"/>
              </a:solidFill>
              <a:latin typeface="Ubuntu"/>
              <a:ea typeface="Ubuntu"/>
              <a:cs typeface="Ubuntu"/>
              <a:sym typeface="Ubuntu"/>
            </a:endParaRPr>
          </a:p>
        </p:txBody>
      </p:sp>
      <p:sp>
        <p:nvSpPr>
          <p:cNvPr id="478" name="Google Shape;478;p6"/>
          <p:cNvSpPr/>
          <p:nvPr/>
        </p:nvSpPr>
        <p:spPr>
          <a:xfrm>
            <a:off x="9600445" y="4829659"/>
            <a:ext cx="497222" cy="458177"/>
          </a:xfrm>
          <a:prstGeom prst="roundRect">
            <a:avLst>
              <a:gd fmla="val 18671"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2105" u="none" cap="none" strike="noStrike">
              <a:solidFill>
                <a:srgbClr val="000000"/>
              </a:solidFill>
              <a:latin typeface="Ubuntu"/>
              <a:ea typeface="Ubuntu"/>
              <a:cs typeface="Ubuntu"/>
              <a:sym typeface="Ubuntu"/>
            </a:endParaRPr>
          </a:p>
        </p:txBody>
      </p:sp>
      <p:sp>
        <p:nvSpPr>
          <p:cNvPr id="479" name="Google Shape;479;p6"/>
          <p:cNvSpPr/>
          <p:nvPr/>
        </p:nvSpPr>
        <p:spPr>
          <a:xfrm>
            <a:off x="3909448" y="7273441"/>
            <a:ext cx="497222" cy="458177"/>
          </a:xfrm>
          <a:prstGeom prst="roundRect">
            <a:avLst>
              <a:gd fmla="val 18671"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2105" u="none" cap="none" strike="noStrike">
              <a:solidFill>
                <a:srgbClr val="000000"/>
              </a:solidFill>
              <a:latin typeface="Ubuntu"/>
              <a:ea typeface="Ubuntu"/>
              <a:cs typeface="Ubuntu"/>
              <a:sym typeface="Ubuntu"/>
            </a:endParaRPr>
          </a:p>
        </p:txBody>
      </p:sp>
      <p:sp>
        <p:nvSpPr>
          <p:cNvPr id="480" name="Google Shape;480;p6"/>
          <p:cNvSpPr/>
          <p:nvPr/>
        </p:nvSpPr>
        <p:spPr>
          <a:xfrm>
            <a:off x="375872" y="4374140"/>
            <a:ext cx="497222" cy="458177"/>
          </a:xfrm>
          <a:prstGeom prst="roundRect">
            <a:avLst>
              <a:gd fmla="val 18671"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2105" u="none" cap="none" strike="noStrike">
              <a:solidFill>
                <a:srgbClr val="000000"/>
              </a:solidFill>
              <a:latin typeface="Ubuntu"/>
              <a:ea typeface="Ubuntu"/>
              <a:cs typeface="Ubuntu"/>
              <a:sym typeface="Ubuntu"/>
            </a:endParaRPr>
          </a:p>
        </p:txBody>
      </p:sp>
      <p:sp>
        <p:nvSpPr>
          <p:cNvPr id="481" name="Google Shape;481;p6"/>
          <p:cNvSpPr/>
          <p:nvPr/>
        </p:nvSpPr>
        <p:spPr>
          <a:xfrm>
            <a:off x="10408449" y="2398507"/>
            <a:ext cx="7651299" cy="1040567"/>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rPr b="0" i="0" lang="en-US" sz="3300" u="sng" cap="none" strike="noStrike">
                <a:solidFill>
                  <a:srgbClr val="000000"/>
                </a:solidFill>
                <a:latin typeface="Calibri"/>
                <a:ea typeface="Calibri"/>
                <a:cs typeface="Calibri"/>
                <a:sym typeface="Calibri"/>
              </a:rPr>
              <a:t>Ερώτημα</a:t>
            </a:r>
            <a:r>
              <a:rPr b="0" i="0" lang="en-US" sz="3300" u="none" cap="none" strike="noStrike">
                <a:solidFill>
                  <a:srgbClr val="000000"/>
                </a:solidFill>
                <a:latin typeface="Calibri"/>
                <a:ea typeface="Calibri"/>
                <a:cs typeface="Calibri"/>
                <a:sym typeface="Calibri"/>
              </a:rPr>
              <a:t>: Συνδέεται άμεσα η πληροφορία με το θέμα που σας ενδιαφέρει ή με το ζήτημα που διερευνάτε;</a:t>
            </a:r>
            <a:endParaRPr b="0" i="0" sz="3300" u="none" cap="none" strike="noStrike">
              <a:solidFill>
                <a:srgbClr val="000000"/>
              </a:solidFill>
              <a:latin typeface="Calibri"/>
              <a:ea typeface="Calibri"/>
              <a:cs typeface="Calibri"/>
              <a:sym typeface="Calibri"/>
            </a:endParaRPr>
          </a:p>
        </p:txBody>
      </p:sp>
      <p:sp>
        <p:nvSpPr>
          <p:cNvPr id="482" name="Google Shape;482;p6"/>
          <p:cNvSpPr/>
          <p:nvPr/>
        </p:nvSpPr>
        <p:spPr>
          <a:xfrm>
            <a:off x="1064711" y="4892063"/>
            <a:ext cx="7651299" cy="1040567"/>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rPr b="0" i="0" lang="en-US" sz="3300" u="sng" cap="none" strike="noStrike">
                <a:solidFill>
                  <a:srgbClr val="000000"/>
                </a:solidFill>
                <a:latin typeface="Calibri"/>
                <a:ea typeface="Calibri"/>
                <a:cs typeface="Calibri"/>
                <a:sym typeface="Calibri"/>
              </a:rPr>
              <a:t>Ερώτημα</a:t>
            </a:r>
            <a:r>
              <a:rPr b="0" i="0" lang="en-US" sz="3300" u="none" cap="none" strike="noStrike">
                <a:solidFill>
                  <a:srgbClr val="000000"/>
                </a:solidFill>
                <a:latin typeface="Calibri"/>
                <a:ea typeface="Calibri"/>
                <a:cs typeface="Calibri"/>
                <a:sym typeface="Calibri"/>
              </a:rPr>
              <a:t>: Ποιος είναι ο συγγραφέας; Πόσο αξιόπιστος είναι; Η πηγή άντλησης της πληροφορίας έχει καλή φήμη;</a:t>
            </a:r>
            <a:endParaRPr b="0" i="0" sz="3300" u="none" cap="none" strike="noStrike">
              <a:solidFill>
                <a:srgbClr val="000000"/>
              </a:solidFill>
              <a:latin typeface="Calibri"/>
              <a:ea typeface="Calibri"/>
              <a:cs typeface="Calibri"/>
              <a:sym typeface="Calibri"/>
            </a:endParaRPr>
          </a:p>
        </p:txBody>
      </p:sp>
      <p:sp>
        <p:nvSpPr>
          <p:cNvPr id="483" name="Google Shape;483;p6"/>
          <p:cNvSpPr/>
          <p:nvPr/>
        </p:nvSpPr>
        <p:spPr>
          <a:xfrm>
            <a:off x="10284102" y="5385326"/>
            <a:ext cx="7651299" cy="1040567"/>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rPr b="0" i="0" lang="en-US" sz="3300" u="sng" cap="none" strike="noStrike">
                <a:solidFill>
                  <a:srgbClr val="000000"/>
                </a:solidFill>
                <a:latin typeface="Calibri"/>
                <a:ea typeface="Calibri"/>
                <a:cs typeface="Calibri"/>
                <a:sym typeface="Calibri"/>
              </a:rPr>
              <a:t>Ερώτημα</a:t>
            </a:r>
            <a:r>
              <a:rPr b="0" i="0" lang="en-US" sz="3300" u="none" cap="none" strike="noStrike">
                <a:solidFill>
                  <a:srgbClr val="000000"/>
                </a:solidFill>
                <a:latin typeface="Calibri"/>
                <a:ea typeface="Calibri"/>
                <a:cs typeface="Calibri"/>
                <a:sym typeface="Calibri"/>
              </a:rPr>
              <a:t>: Συνοδεύεται η πληροφορία από αποδείξεις; Έχει αποτελέσει αντικείμενο αξιολόγησης ή έχει διασταυρωθεί με πραγματικά γεγονότα;</a:t>
            </a:r>
            <a:endParaRPr b="0" i="0" sz="3300" u="none" cap="none" strike="noStrike">
              <a:solidFill>
                <a:srgbClr val="000000"/>
              </a:solidFill>
              <a:latin typeface="Calibri"/>
              <a:ea typeface="Calibri"/>
              <a:cs typeface="Calibri"/>
              <a:sym typeface="Calibri"/>
            </a:endParaRPr>
          </a:p>
        </p:txBody>
      </p:sp>
      <p:sp>
        <p:nvSpPr>
          <p:cNvPr id="484" name="Google Shape;484;p6"/>
          <p:cNvSpPr/>
          <p:nvPr/>
        </p:nvSpPr>
        <p:spPr>
          <a:xfrm>
            <a:off x="4475795" y="8000875"/>
            <a:ext cx="7651299" cy="1040567"/>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rPr b="0" i="0" lang="en-US" sz="3300" u="sng" cap="none" strike="noStrike">
                <a:solidFill>
                  <a:srgbClr val="000000"/>
                </a:solidFill>
                <a:latin typeface="Calibri"/>
                <a:ea typeface="Calibri"/>
                <a:cs typeface="Calibri"/>
                <a:sym typeface="Calibri"/>
              </a:rPr>
              <a:t>Ερώτημα</a:t>
            </a:r>
            <a:r>
              <a:rPr b="0" i="0" lang="en-US" sz="3300" u="none" cap="none" strike="noStrike">
                <a:solidFill>
                  <a:srgbClr val="000000"/>
                </a:solidFill>
                <a:latin typeface="Calibri"/>
                <a:ea typeface="Calibri"/>
                <a:cs typeface="Calibri"/>
                <a:sym typeface="Calibri"/>
              </a:rPr>
              <a:t>: Με ποιο σκοπό δημιουργήθηκε η πληροφορία αυτή;</a:t>
            </a:r>
            <a:endParaRPr b="0" i="0" sz="3300" u="none" cap="none" strike="noStrike">
              <a:solidFill>
                <a:srgbClr val="000000"/>
              </a:solidFill>
              <a:latin typeface="Calibri"/>
              <a:ea typeface="Calibri"/>
              <a:cs typeface="Calibri"/>
              <a:sym typeface="Calibri"/>
            </a:endParaRPr>
          </a:p>
        </p:txBody>
      </p:sp>
      <p:pic>
        <p:nvPicPr>
          <p:cNvPr descr="A blue sign with white text and colorful letters&#10;&#10;Description automatically generated" id="485" name="Google Shape;485;p6"/>
          <p:cNvPicPr preferRelativeResize="0"/>
          <p:nvPr/>
        </p:nvPicPr>
        <p:blipFill rotWithShape="1">
          <a:blip r:embed="rId5">
            <a:alphaModFix/>
          </a:blip>
          <a:srcRect b="0" l="0" r="0" t="0"/>
          <a:stretch/>
        </p:blipFill>
        <p:spPr>
          <a:xfrm>
            <a:off x="13572455" y="695257"/>
            <a:ext cx="1774539" cy="894398"/>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9" name="Shape 489"/>
        <p:cNvGrpSpPr/>
        <p:nvPr/>
      </p:nvGrpSpPr>
      <p:grpSpPr>
        <a:xfrm>
          <a:off x="0" y="0"/>
          <a:ext cx="0" cy="0"/>
          <a:chOff x="0" y="0"/>
          <a:chExt cx="0" cy="0"/>
        </a:xfrm>
      </p:grpSpPr>
      <p:sp>
        <p:nvSpPr>
          <p:cNvPr id="490" name="Google Shape;490;p46"/>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Δραστηριότητα 1: Το Πλαίσιο CRAAP στην Πράξη</a:t>
            </a:r>
            <a:endParaRPr/>
          </a:p>
        </p:txBody>
      </p:sp>
      <p:sp>
        <p:nvSpPr>
          <p:cNvPr id="491" name="Google Shape;491;p46"/>
          <p:cNvSpPr txBox="1"/>
          <p:nvPr>
            <p:ph idx="1" type="subTitle"/>
          </p:nvPr>
        </p:nvSpPr>
        <p:spPr>
          <a:xfrm>
            <a:off x="1013346" y="2589663"/>
            <a:ext cx="9045054" cy="7059304"/>
          </a:xfrm>
          <a:prstGeom prst="rect">
            <a:avLst/>
          </a:prstGeom>
          <a:noFill/>
          <a:ln>
            <a:noFill/>
          </a:ln>
        </p:spPr>
        <p:txBody>
          <a:bodyPr anchorCtr="0" anchor="t" bIns="45700" lIns="91425" spcFirstLastPara="1" rIns="91425" wrap="square" tIns="45700">
            <a:normAutofit/>
          </a:bodyPr>
          <a:lstStyle/>
          <a:p>
            <a:pPr indent="-431800" lvl="0" marL="457200" rtl="0" algn="ctr">
              <a:lnSpc>
                <a:spcPct val="100000"/>
              </a:lnSpc>
              <a:spcBef>
                <a:spcPts val="640"/>
              </a:spcBef>
              <a:spcAft>
                <a:spcPts val="0"/>
              </a:spcAft>
              <a:buClr>
                <a:srgbClr val="888888"/>
              </a:buClr>
              <a:buSzPts val="3200"/>
              <a:buNone/>
            </a:pPr>
            <a:r>
              <a:rPr lang="en-US" sz="3800">
                <a:solidFill>
                  <a:schemeClr val="dk1"/>
                </a:solidFill>
                <a:latin typeface="Calibri"/>
                <a:ea typeface="Calibri"/>
                <a:cs typeface="Calibri"/>
                <a:sym typeface="Calibri"/>
              </a:rPr>
              <a:t>Ψηφιακή Λίστα Ελέγχου: Οι συμμετέχοντες χρησιμοποιούν ένα επεξεργάσιμο φύλλο εργασίας ή ψηφιακή λίστα ελέγχου (π.χ. Google Docs, συμπληρώσιμο PDF).</a:t>
            </a:r>
            <a:endParaRPr/>
          </a:p>
          <a:p>
            <a:pPr indent="-431800" lvl="0" marL="457200" rtl="0" algn="ctr">
              <a:lnSpc>
                <a:spcPct val="100000"/>
              </a:lnSpc>
              <a:spcBef>
                <a:spcPts val="640"/>
              </a:spcBef>
              <a:spcAft>
                <a:spcPts val="0"/>
              </a:spcAft>
              <a:buClr>
                <a:srgbClr val="888888"/>
              </a:buClr>
              <a:buSzPts val="3200"/>
              <a:buNone/>
            </a:pPr>
            <a:r>
              <a:t/>
            </a:r>
            <a:endParaRPr sz="3800">
              <a:solidFill>
                <a:schemeClr val="dk1"/>
              </a:solidFill>
            </a:endParaRPr>
          </a:p>
          <a:p>
            <a:pPr indent="-431800" lvl="0" marL="457200" rtl="0" algn="ctr">
              <a:lnSpc>
                <a:spcPct val="100000"/>
              </a:lnSpc>
              <a:spcBef>
                <a:spcPts val="640"/>
              </a:spcBef>
              <a:spcAft>
                <a:spcPts val="0"/>
              </a:spcAft>
              <a:buClr>
                <a:srgbClr val="888888"/>
              </a:buClr>
              <a:buSzPts val="3200"/>
              <a:buNone/>
            </a:pPr>
            <a:r>
              <a:rPr lang="en-US" sz="3800">
                <a:solidFill>
                  <a:schemeClr val="dk1"/>
                </a:solidFill>
                <a:latin typeface="Calibri"/>
                <a:ea typeface="Calibri"/>
                <a:cs typeface="Calibri"/>
                <a:sym typeface="Calibri"/>
              </a:rPr>
              <a:t>Οι συμμετέχοντες εφαρμόζουν τα κριτήρια CRAAP για να αξιολογήσουν διαδικτυακά άρθρα από μια παρεχόμενη λίστα.</a:t>
            </a:r>
            <a:endParaRPr sz="3800">
              <a:solidFill>
                <a:schemeClr val="dk1"/>
              </a:solidFill>
              <a:latin typeface="Calibri"/>
              <a:ea typeface="Calibri"/>
              <a:cs typeface="Calibri"/>
              <a:sym typeface="Calibri"/>
            </a:endParaRPr>
          </a:p>
        </p:txBody>
      </p:sp>
      <p:sp>
        <p:nvSpPr>
          <p:cNvPr id="492" name="Google Shape;492;p46"/>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493" name="Google Shape;493;p46"/>
          <p:cNvGrpSpPr/>
          <p:nvPr/>
        </p:nvGrpSpPr>
        <p:grpSpPr>
          <a:xfrm>
            <a:off x="790770" y="-112458"/>
            <a:ext cx="1427175" cy="786776"/>
            <a:chOff x="0" y="-38100"/>
            <a:chExt cx="373234" cy="205757"/>
          </a:xfrm>
        </p:grpSpPr>
        <p:sp>
          <p:nvSpPr>
            <p:cNvPr id="494" name="Google Shape;494;p46"/>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95" name="Google Shape;495;p46"/>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96" name="Google Shape;496;p46"/>
          <p:cNvGrpSpPr/>
          <p:nvPr/>
        </p:nvGrpSpPr>
        <p:grpSpPr>
          <a:xfrm>
            <a:off x="0" y="-112458"/>
            <a:ext cx="315272" cy="786776"/>
            <a:chOff x="0" y="-38100"/>
            <a:chExt cx="82450" cy="205757"/>
          </a:xfrm>
        </p:grpSpPr>
        <p:sp>
          <p:nvSpPr>
            <p:cNvPr id="497" name="Google Shape;497;p46"/>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98" name="Google Shape;498;p46"/>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99" name="Google Shape;499;p46"/>
          <p:cNvGrpSpPr/>
          <p:nvPr/>
        </p:nvGrpSpPr>
        <p:grpSpPr>
          <a:xfrm>
            <a:off x="0" y="1116904"/>
            <a:ext cx="503883" cy="1931922"/>
            <a:chOff x="0" y="-38100"/>
            <a:chExt cx="131775" cy="505235"/>
          </a:xfrm>
        </p:grpSpPr>
        <p:sp>
          <p:nvSpPr>
            <p:cNvPr id="500" name="Google Shape;500;p46"/>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01" name="Google Shape;501;p46"/>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502" name="Google Shape;502;p46"/>
          <p:cNvPicPr preferRelativeResize="0"/>
          <p:nvPr/>
        </p:nvPicPr>
        <p:blipFill rotWithShape="1">
          <a:blip r:embed="rId4">
            <a:alphaModFix/>
          </a:blip>
          <a:srcRect b="0" l="0" r="0" t="0"/>
          <a:stretch/>
        </p:blipFill>
        <p:spPr>
          <a:xfrm>
            <a:off x="12372110" y="2589661"/>
            <a:ext cx="4677428" cy="4829849"/>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6" name="Shape 506"/>
        <p:cNvGrpSpPr/>
        <p:nvPr/>
      </p:nvGrpSpPr>
      <p:grpSpPr>
        <a:xfrm>
          <a:off x="0" y="0"/>
          <a:ext cx="0" cy="0"/>
          <a:chOff x="0" y="0"/>
          <a:chExt cx="0" cy="0"/>
        </a:xfrm>
      </p:grpSpPr>
      <p:sp>
        <p:nvSpPr>
          <p:cNvPr id="507" name="Google Shape;507;p47"/>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SzPts val="1800"/>
              <a:buNone/>
            </a:pPr>
            <a:r>
              <a:rPr lang="en-US">
                <a:latin typeface="Bricolage Grotesque"/>
                <a:ea typeface="Bricolage Grotesque"/>
                <a:cs typeface="Bricolage Grotesque"/>
                <a:sym typeface="Bricolage Grotesque"/>
              </a:rPr>
              <a:t>Δραστηριότητα 1: Το Πλαίσιο CRAAP στην Πράξη</a:t>
            </a:r>
            <a:endParaRPr/>
          </a:p>
        </p:txBody>
      </p:sp>
      <p:sp>
        <p:nvSpPr>
          <p:cNvPr id="508" name="Google Shape;508;p47"/>
          <p:cNvSpPr txBox="1"/>
          <p:nvPr>
            <p:ph idx="1" type="subTitle"/>
          </p:nvPr>
        </p:nvSpPr>
        <p:spPr>
          <a:xfrm>
            <a:off x="1013346" y="2589663"/>
            <a:ext cx="8955408" cy="7059304"/>
          </a:xfrm>
          <a:prstGeom prst="rect">
            <a:avLst/>
          </a:prstGeom>
          <a:noFill/>
          <a:ln>
            <a:noFill/>
          </a:ln>
        </p:spPr>
        <p:txBody>
          <a:bodyPr anchorCtr="0" anchor="t" bIns="45700" lIns="91425" spcFirstLastPara="1" rIns="91425" wrap="square" tIns="45700">
            <a:normAutofit/>
          </a:bodyPr>
          <a:lstStyle/>
          <a:p>
            <a:pPr indent="0" lvl="2" marL="990600" rtl="0" algn="l">
              <a:lnSpc>
                <a:spcPct val="100000"/>
              </a:lnSpc>
              <a:spcBef>
                <a:spcPts val="480"/>
              </a:spcBef>
              <a:spcAft>
                <a:spcPts val="0"/>
              </a:spcAft>
              <a:buSzPts val="2400"/>
              <a:buNone/>
            </a:pPr>
            <a:r>
              <a:rPr lang="en-US" sz="3200">
                <a:solidFill>
                  <a:schemeClr val="dk1"/>
                </a:solidFill>
              </a:rPr>
              <a:t>Ερωτήσεις:Ποιο κριτήριο του πλαισίου CRAAP απέτυχε ή πέτυχε περισσότερο το άρθρο;</a:t>
            </a:r>
            <a:endParaRPr/>
          </a:p>
          <a:p>
            <a:pPr indent="0" lvl="2" marL="990600" rtl="0" algn="l">
              <a:lnSpc>
                <a:spcPct val="100000"/>
              </a:lnSpc>
              <a:spcBef>
                <a:spcPts val="480"/>
              </a:spcBef>
              <a:spcAft>
                <a:spcPts val="0"/>
              </a:spcAft>
              <a:buSzPts val="2400"/>
              <a:buNone/>
            </a:pPr>
            <a:r>
              <a:t/>
            </a:r>
            <a:endParaRPr sz="3200">
              <a:solidFill>
                <a:schemeClr val="dk1"/>
              </a:solidFill>
            </a:endParaRPr>
          </a:p>
          <a:p>
            <a:pPr indent="0" lvl="2" marL="990600" rtl="0" algn="l">
              <a:lnSpc>
                <a:spcPct val="100000"/>
              </a:lnSpc>
              <a:spcBef>
                <a:spcPts val="480"/>
              </a:spcBef>
              <a:spcAft>
                <a:spcPts val="0"/>
              </a:spcAft>
              <a:buSzPts val="2400"/>
              <a:buNone/>
            </a:pPr>
            <a:r>
              <a:rPr lang="en-US" sz="3200">
                <a:solidFill>
                  <a:schemeClr val="dk1"/>
                </a:solidFill>
              </a:rPr>
              <a:t>Υπήρξαν πηγές που αρχικά φάνηκαν αξιόπιστες αλλά απέτυχαν σε κάποιο κριτήριο του CRAAP μετά από πιο προσεκτική εξέταση;</a:t>
            </a:r>
            <a:endParaRPr/>
          </a:p>
          <a:p>
            <a:pPr indent="0" lvl="2" marL="990600" rtl="0" algn="l">
              <a:lnSpc>
                <a:spcPct val="100000"/>
              </a:lnSpc>
              <a:spcBef>
                <a:spcPts val="480"/>
              </a:spcBef>
              <a:spcAft>
                <a:spcPts val="0"/>
              </a:spcAft>
              <a:buSzPts val="2400"/>
              <a:buNone/>
            </a:pPr>
            <a:r>
              <a:t/>
            </a:r>
            <a:endParaRPr sz="3200">
              <a:solidFill>
                <a:schemeClr val="dk1"/>
              </a:solidFill>
            </a:endParaRPr>
          </a:p>
          <a:p>
            <a:pPr indent="0" lvl="2" marL="990600" rtl="0" algn="l">
              <a:lnSpc>
                <a:spcPct val="100000"/>
              </a:lnSpc>
              <a:spcBef>
                <a:spcPts val="480"/>
              </a:spcBef>
              <a:spcAft>
                <a:spcPts val="0"/>
              </a:spcAft>
              <a:buSzPts val="2400"/>
              <a:buNone/>
            </a:pPr>
            <a:r>
              <a:rPr lang="en-US" sz="3200">
                <a:solidFill>
                  <a:schemeClr val="dk1"/>
                </a:solidFill>
              </a:rPr>
              <a:t>Ποιο ήταν το πιο απαιτητικό μέρος της εφαρμογής του τεστ CRAAP;</a:t>
            </a:r>
            <a:endParaRPr/>
          </a:p>
        </p:txBody>
      </p:sp>
      <p:sp>
        <p:nvSpPr>
          <p:cNvPr id="509" name="Google Shape;509;p47"/>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10" name="Google Shape;510;p47"/>
          <p:cNvGrpSpPr/>
          <p:nvPr/>
        </p:nvGrpSpPr>
        <p:grpSpPr>
          <a:xfrm>
            <a:off x="790770" y="-112458"/>
            <a:ext cx="1427175" cy="786776"/>
            <a:chOff x="0" y="-38100"/>
            <a:chExt cx="373234" cy="205757"/>
          </a:xfrm>
        </p:grpSpPr>
        <p:sp>
          <p:nvSpPr>
            <p:cNvPr id="511" name="Google Shape;511;p47"/>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12" name="Google Shape;512;p47"/>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13" name="Google Shape;513;p47"/>
          <p:cNvGrpSpPr/>
          <p:nvPr/>
        </p:nvGrpSpPr>
        <p:grpSpPr>
          <a:xfrm>
            <a:off x="0" y="-112458"/>
            <a:ext cx="315272" cy="786776"/>
            <a:chOff x="0" y="-38100"/>
            <a:chExt cx="82450" cy="205757"/>
          </a:xfrm>
        </p:grpSpPr>
        <p:sp>
          <p:nvSpPr>
            <p:cNvPr id="514" name="Google Shape;514;p47"/>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15" name="Google Shape;515;p47"/>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16" name="Google Shape;516;p47"/>
          <p:cNvGrpSpPr/>
          <p:nvPr/>
        </p:nvGrpSpPr>
        <p:grpSpPr>
          <a:xfrm>
            <a:off x="0" y="1116904"/>
            <a:ext cx="503883" cy="1931922"/>
            <a:chOff x="0" y="-38100"/>
            <a:chExt cx="131775" cy="505235"/>
          </a:xfrm>
        </p:grpSpPr>
        <p:sp>
          <p:nvSpPr>
            <p:cNvPr id="517" name="Google Shape;517;p47"/>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18" name="Google Shape;518;p47"/>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519" name="Google Shape;519;p47"/>
          <p:cNvPicPr preferRelativeResize="0"/>
          <p:nvPr/>
        </p:nvPicPr>
        <p:blipFill rotWithShape="1">
          <a:blip r:embed="rId4">
            <a:alphaModFix/>
          </a:blip>
          <a:srcRect b="0" l="0" r="0" t="0"/>
          <a:stretch/>
        </p:blipFill>
        <p:spPr>
          <a:xfrm>
            <a:off x="11673284" y="2082863"/>
            <a:ext cx="5104677" cy="7512424"/>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3" name="Shape 523"/>
        <p:cNvGrpSpPr/>
        <p:nvPr/>
      </p:nvGrpSpPr>
      <p:grpSpPr>
        <a:xfrm>
          <a:off x="0" y="0"/>
          <a:ext cx="0" cy="0"/>
          <a:chOff x="0" y="0"/>
          <a:chExt cx="0" cy="0"/>
        </a:xfrm>
      </p:grpSpPr>
      <p:sp>
        <p:nvSpPr>
          <p:cNvPr id="524" name="Google Shape;524;p48"/>
          <p:cNvSpPr txBox="1"/>
          <p:nvPr>
            <p:ph type="ctrTitle"/>
          </p:nvPr>
        </p:nvSpPr>
        <p:spPr>
          <a:xfrm>
            <a:off x="3128153" y="35621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Δραστηριότητα 2: Η Μέθοδος SIFT σε ΔράσηΑξιολόγηση της Παραπληροφόρησης στο Διαδίκτυο</a:t>
            </a:r>
            <a:endParaRPr i="1"/>
          </a:p>
        </p:txBody>
      </p:sp>
      <p:sp>
        <p:nvSpPr>
          <p:cNvPr id="525" name="Google Shape;525;p48"/>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Τι θα μάθετε:</a:t>
            </a:r>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57200" lvl="0" marL="482600" rtl="0" algn="l">
              <a:lnSpc>
                <a:spcPct val="100000"/>
              </a:lnSpc>
              <a:spcBef>
                <a:spcPts val="640"/>
              </a:spcBef>
              <a:spcAft>
                <a:spcPts val="0"/>
              </a:spcAft>
              <a:buSzPts val="3200"/>
              <a:buFont typeface="Arial"/>
              <a:buChar char="•"/>
            </a:pPr>
            <a:r>
              <a:rPr lang="en-US">
                <a:solidFill>
                  <a:schemeClr val="dk1"/>
                </a:solidFill>
                <a:latin typeface="Bricolage Grotesque"/>
                <a:ea typeface="Bricolage Grotesque"/>
                <a:cs typeface="Bricolage Grotesque"/>
                <a:sym typeface="Bricolage Grotesque"/>
              </a:rPr>
              <a:t>Να εφαρμόζετε τη μέθοδο SIFT για την αξιολόγηση πληροφοριών.</a:t>
            </a:r>
            <a:endParaRPr/>
          </a:p>
          <a:p>
            <a:pPr indent="-254000" lvl="0" marL="482600" rtl="0" algn="l">
              <a:lnSpc>
                <a:spcPct val="100000"/>
              </a:lnSpc>
              <a:spcBef>
                <a:spcPts val="640"/>
              </a:spcBef>
              <a:spcAft>
                <a:spcPts val="0"/>
              </a:spcAft>
              <a:buSzPts val="3200"/>
              <a:buFont typeface="Arial"/>
              <a:buNone/>
            </a:pPr>
            <a:r>
              <a:t/>
            </a:r>
            <a:endParaRPr>
              <a:solidFill>
                <a:schemeClr val="dk1"/>
              </a:solidFill>
              <a:latin typeface="Bricolage Grotesque"/>
              <a:ea typeface="Bricolage Grotesque"/>
              <a:cs typeface="Bricolage Grotesque"/>
              <a:sym typeface="Bricolage Grotesque"/>
            </a:endParaRPr>
          </a:p>
          <a:p>
            <a:pPr indent="-457200" lvl="0" marL="482600" rtl="0" algn="l">
              <a:lnSpc>
                <a:spcPct val="100000"/>
              </a:lnSpc>
              <a:spcBef>
                <a:spcPts val="640"/>
              </a:spcBef>
              <a:spcAft>
                <a:spcPts val="0"/>
              </a:spcAft>
              <a:buSzPts val="3200"/>
              <a:buFont typeface="Arial"/>
              <a:buChar char="•"/>
            </a:pPr>
            <a:r>
              <a:rPr lang="en-US">
                <a:solidFill>
                  <a:schemeClr val="dk1"/>
                </a:solidFill>
                <a:latin typeface="Bricolage Grotesque"/>
                <a:ea typeface="Bricolage Grotesque"/>
                <a:cs typeface="Bricolage Grotesque"/>
                <a:sym typeface="Bricolage Grotesque"/>
              </a:rPr>
              <a:t>Να χρησιμοποιείτε τη μέθοδο SIFT για να αναλύσετε ένα παράδειγμα παραπληροφόρησης.</a:t>
            </a:r>
            <a:endParaRPr/>
          </a:p>
          <a:p>
            <a:pPr indent="-254000" lvl="0" marL="482600" rtl="0" algn="l">
              <a:lnSpc>
                <a:spcPct val="100000"/>
              </a:lnSpc>
              <a:spcBef>
                <a:spcPts val="640"/>
              </a:spcBef>
              <a:spcAft>
                <a:spcPts val="0"/>
              </a:spcAft>
              <a:buSzPts val="3200"/>
              <a:buFont typeface="Arial"/>
              <a:buNone/>
            </a:pPr>
            <a:r>
              <a:t/>
            </a:r>
            <a:endParaRPr>
              <a:solidFill>
                <a:schemeClr val="dk1"/>
              </a:solidFill>
              <a:latin typeface="Bricolage Grotesque"/>
              <a:ea typeface="Bricolage Grotesque"/>
              <a:cs typeface="Bricolage Grotesque"/>
              <a:sym typeface="Bricolage Grotesque"/>
            </a:endParaRPr>
          </a:p>
          <a:p>
            <a:pPr indent="-457200" lvl="0" marL="482600" rtl="0" algn="l">
              <a:lnSpc>
                <a:spcPct val="100000"/>
              </a:lnSpc>
              <a:spcBef>
                <a:spcPts val="640"/>
              </a:spcBef>
              <a:spcAft>
                <a:spcPts val="0"/>
              </a:spcAft>
              <a:buSzPts val="3200"/>
              <a:buFont typeface="Arial"/>
              <a:buChar char="•"/>
            </a:pPr>
            <a:r>
              <a:rPr lang="en-US">
                <a:solidFill>
                  <a:schemeClr val="dk1"/>
                </a:solidFill>
                <a:latin typeface="Bricolage Grotesque"/>
                <a:ea typeface="Bricolage Grotesque"/>
                <a:cs typeface="Bricolage Grotesque"/>
                <a:sym typeface="Bricolage Grotesque"/>
              </a:rPr>
              <a:t>Να αναστοχαστείτε σχετικά με τη δική σας διαδικτυακή συμπεριφορά και τις στρατηγικές που ακολουθείτε.</a:t>
            </a:r>
            <a:endParaRPr>
              <a:solidFill>
                <a:schemeClr val="dk1"/>
              </a:solidFill>
            </a:endParaRPr>
          </a:p>
        </p:txBody>
      </p:sp>
      <p:sp>
        <p:nvSpPr>
          <p:cNvPr id="526" name="Google Shape;526;p48"/>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27" name="Google Shape;527;p48"/>
          <p:cNvGrpSpPr/>
          <p:nvPr/>
        </p:nvGrpSpPr>
        <p:grpSpPr>
          <a:xfrm>
            <a:off x="790770" y="-112458"/>
            <a:ext cx="1427175" cy="786776"/>
            <a:chOff x="0" y="-38100"/>
            <a:chExt cx="373234" cy="205757"/>
          </a:xfrm>
        </p:grpSpPr>
        <p:sp>
          <p:nvSpPr>
            <p:cNvPr id="528" name="Google Shape;528;p48"/>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29" name="Google Shape;529;p48"/>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30" name="Google Shape;530;p48"/>
          <p:cNvGrpSpPr/>
          <p:nvPr/>
        </p:nvGrpSpPr>
        <p:grpSpPr>
          <a:xfrm>
            <a:off x="0" y="-112458"/>
            <a:ext cx="315272" cy="786776"/>
            <a:chOff x="0" y="-38100"/>
            <a:chExt cx="82450" cy="205757"/>
          </a:xfrm>
        </p:grpSpPr>
        <p:sp>
          <p:nvSpPr>
            <p:cNvPr id="531" name="Google Shape;531;p48"/>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32" name="Google Shape;532;p48"/>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33" name="Google Shape;533;p48"/>
          <p:cNvGrpSpPr/>
          <p:nvPr/>
        </p:nvGrpSpPr>
        <p:grpSpPr>
          <a:xfrm>
            <a:off x="0" y="1116904"/>
            <a:ext cx="503883" cy="1931922"/>
            <a:chOff x="0" y="-38100"/>
            <a:chExt cx="131775" cy="505235"/>
          </a:xfrm>
        </p:grpSpPr>
        <p:sp>
          <p:nvSpPr>
            <p:cNvPr id="534" name="Google Shape;534;p48"/>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35" name="Google Shape;535;p48"/>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9" name="Shape 539"/>
        <p:cNvGrpSpPr/>
        <p:nvPr/>
      </p:nvGrpSpPr>
      <p:grpSpPr>
        <a:xfrm>
          <a:off x="0" y="0"/>
          <a:ext cx="0" cy="0"/>
          <a:chOff x="0" y="0"/>
          <a:chExt cx="0" cy="0"/>
        </a:xfrm>
      </p:grpSpPr>
      <p:sp>
        <p:nvSpPr>
          <p:cNvPr id="540" name="Google Shape;540;p49"/>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solidFill>
                  <a:schemeClr val="dk1"/>
                </a:solidFill>
                <a:latin typeface="Bricolage Grotesque"/>
                <a:ea typeface="Bricolage Grotesque"/>
                <a:cs typeface="Bricolage Grotesque"/>
                <a:sym typeface="Bricolage Grotesque"/>
              </a:rPr>
              <a:t>Τι είναι το SIFT?</a:t>
            </a:r>
            <a:endParaRPr/>
          </a:p>
        </p:txBody>
      </p:sp>
      <p:sp>
        <p:nvSpPr>
          <p:cNvPr id="541" name="Google Shape;541;p49"/>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SIFT Βήματα:</a:t>
            </a:r>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p:txBody>
      </p:sp>
      <p:sp>
        <p:nvSpPr>
          <p:cNvPr id="542" name="Google Shape;542;p49"/>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43" name="Google Shape;543;p49"/>
          <p:cNvGrpSpPr/>
          <p:nvPr/>
        </p:nvGrpSpPr>
        <p:grpSpPr>
          <a:xfrm>
            <a:off x="790770" y="-112458"/>
            <a:ext cx="1427175" cy="786776"/>
            <a:chOff x="0" y="-38100"/>
            <a:chExt cx="373234" cy="205757"/>
          </a:xfrm>
        </p:grpSpPr>
        <p:sp>
          <p:nvSpPr>
            <p:cNvPr id="544" name="Google Shape;544;p49"/>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45" name="Google Shape;545;p49"/>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46" name="Google Shape;546;p49"/>
          <p:cNvGrpSpPr/>
          <p:nvPr/>
        </p:nvGrpSpPr>
        <p:grpSpPr>
          <a:xfrm>
            <a:off x="0" y="-112458"/>
            <a:ext cx="315272" cy="786776"/>
            <a:chOff x="0" y="-38100"/>
            <a:chExt cx="82450" cy="205757"/>
          </a:xfrm>
        </p:grpSpPr>
        <p:sp>
          <p:nvSpPr>
            <p:cNvPr id="547" name="Google Shape;547;p49"/>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48" name="Google Shape;548;p49"/>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49" name="Google Shape;549;p49"/>
          <p:cNvGrpSpPr/>
          <p:nvPr/>
        </p:nvGrpSpPr>
        <p:grpSpPr>
          <a:xfrm>
            <a:off x="0" y="1116904"/>
            <a:ext cx="503883" cy="1931922"/>
            <a:chOff x="0" y="-38100"/>
            <a:chExt cx="131775" cy="505235"/>
          </a:xfrm>
        </p:grpSpPr>
        <p:sp>
          <p:nvSpPr>
            <p:cNvPr id="550" name="Google Shape;550;p49"/>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51" name="Google Shape;551;p49"/>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52" name="Google Shape;552;p49"/>
          <p:cNvGrpSpPr/>
          <p:nvPr/>
        </p:nvGrpSpPr>
        <p:grpSpPr>
          <a:xfrm>
            <a:off x="4295883" y="1892170"/>
            <a:ext cx="12192000" cy="7996140"/>
            <a:chOff x="0" y="65929"/>
            <a:chExt cx="12192000" cy="7996140"/>
          </a:xfrm>
        </p:grpSpPr>
        <p:sp>
          <p:nvSpPr>
            <p:cNvPr id="553" name="Google Shape;553;p49"/>
            <p:cNvSpPr/>
            <p:nvPr/>
          </p:nvSpPr>
          <p:spPr>
            <a:xfrm>
              <a:off x="0" y="523489"/>
              <a:ext cx="12192000" cy="1757700"/>
            </a:xfrm>
            <a:prstGeom prst="rect">
              <a:avLst/>
            </a:prstGeom>
            <a:solidFill>
              <a:schemeClr val="lt1">
                <a:alpha val="89411"/>
              </a:schemeClr>
            </a:solidFill>
            <a:ln cap="flat" cmpd="sng" w="254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4" name="Google Shape;554;p49"/>
            <p:cNvSpPr txBox="1"/>
            <p:nvPr/>
          </p:nvSpPr>
          <p:spPr>
            <a:xfrm>
              <a:off x="0" y="523489"/>
              <a:ext cx="12192000" cy="1757700"/>
            </a:xfrm>
            <a:prstGeom prst="rect">
              <a:avLst/>
            </a:prstGeom>
            <a:noFill/>
            <a:ln>
              <a:noFill/>
            </a:ln>
          </p:spPr>
          <p:txBody>
            <a:bodyPr anchorCtr="0" anchor="t" bIns="220450" lIns="946225" spcFirstLastPara="1" rIns="946225" wrap="square" tIns="645650">
              <a:noAutofit/>
            </a:bodyPr>
            <a:lstStyle/>
            <a:p>
              <a:pPr indent="-285750" lvl="1" marL="285750" marR="0" rtl="0" algn="l">
                <a:lnSpc>
                  <a:spcPct val="90000"/>
                </a:lnSpc>
                <a:spcBef>
                  <a:spcPts val="0"/>
                </a:spcBef>
                <a:spcAft>
                  <a:spcPts val="0"/>
                </a:spcAft>
                <a:buClr>
                  <a:srgbClr val="000000"/>
                </a:buClr>
                <a:buSzPts val="3100"/>
                <a:buFont typeface="Arial"/>
                <a:buChar char="•"/>
              </a:pPr>
              <a:r>
                <a:rPr b="0" i="0" lang="en-US" sz="3200" u="none" cap="none" strike="noStrike">
                  <a:solidFill>
                    <a:srgbClr val="000000"/>
                  </a:solidFill>
                  <a:latin typeface="Arial"/>
                  <a:ea typeface="Arial"/>
                  <a:cs typeface="Arial"/>
                  <a:sym typeface="Arial"/>
                </a:rPr>
                <a:t>Σταματήστε και σκεφτείτε πριν αλληλεπιδράσετε με ή κοινοποιήσετε πληροφορίες.</a:t>
              </a:r>
              <a:endParaRPr b="0" i="0" sz="3100" u="none" cap="none" strike="noStrike">
                <a:solidFill>
                  <a:srgbClr val="000000"/>
                </a:solidFill>
                <a:latin typeface="Arial"/>
                <a:ea typeface="Arial"/>
                <a:cs typeface="Arial"/>
                <a:sym typeface="Arial"/>
              </a:endParaRPr>
            </a:p>
          </p:txBody>
        </p:sp>
        <p:sp>
          <p:nvSpPr>
            <p:cNvPr id="555" name="Google Shape;555;p49"/>
            <p:cNvSpPr/>
            <p:nvPr/>
          </p:nvSpPr>
          <p:spPr>
            <a:xfrm>
              <a:off x="609600" y="65929"/>
              <a:ext cx="8534400" cy="915120"/>
            </a:xfrm>
            <a:prstGeom prst="roundRect">
              <a:avLst>
                <a:gd fmla="val 16667"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6" name="Google Shape;556;p49"/>
            <p:cNvSpPr txBox="1"/>
            <p:nvPr/>
          </p:nvSpPr>
          <p:spPr>
            <a:xfrm>
              <a:off x="654272" y="110601"/>
              <a:ext cx="8445056" cy="825776"/>
            </a:xfrm>
            <a:prstGeom prst="rect">
              <a:avLst/>
            </a:prstGeom>
            <a:noFill/>
            <a:ln>
              <a:noFill/>
            </a:ln>
          </p:spPr>
          <p:txBody>
            <a:bodyPr anchorCtr="0" anchor="ctr" bIns="0" lIns="322575" spcFirstLastPara="1" rIns="322575" wrap="square" tIns="0">
              <a:noAutofit/>
            </a:bodyPr>
            <a:lstStyle/>
            <a:p>
              <a:pPr indent="0" lvl="0" marL="0" marR="0" rtl="0" algn="l">
                <a:lnSpc>
                  <a:spcPct val="90000"/>
                </a:lnSpc>
                <a:spcBef>
                  <a:spcPts val="0"/>
                </a:spcBef>
                <a:spcAft>
                  <a:spcPts val="0"/>
                </a:spcAft>
                <a:buNone/>
              </a:pPr>
              <a:r>
                <a:rPr b="0" i="0" lang="en-US" sz="3200" u="none" cap="none" strike="noStrike">
                  <a:solidFill>
                    <a:schemeClr val="dk1"/>
                  </a:solidFill>
                  <a:latin typeface="Calibri"/>
                  <a:ea typeface="Calibri"/>
                  <a:cs typeface="Calibri"/>
                  <a:sym typeface="Calibri"/>
                </a:rPr>
                <a:t>Παύση</a:t>
              </a:r>
              <a:endParaRPr b="0" i="0" sz="3100" u="none" cap="none" strike="noStrike">
                <a:solidFill>
                  <a:schemeClr val="lt1"/>
                </a:solidFill>
                <a:latin typeface="Arial"/>
                <a:ea typeface="Arial"/>
                <a:cs typeface="Arial"/>
                <a:sym typeface="Arial"/>
              </a:endParaRPr>
            </a:p>
          </p:txBody>
        </p:sp>
        <p:sp>
          <p:nvSpPr>
            <p:cNvPr id="557" name="Google Shape;557;p49"/>
            <p:cNvSpPr/>
            <p:nvPr/>
          </p:nvSpPr>
          <p:spPr>
            <a:xfrm>
              <a:off x="0" y="2906149"/>
              <a:ext cx="12192000" cy="1318275"/>
            </a:xfrm>
            <a:prstGeom prst="rect">
              <a:avLst/>
            </a:prstGeom>
            <a:solidFill>
              <a:schemeClr val="lt1">
                <a:alpha val="89411"/>
              </a:schemeClr>
            </a:solidFill>
            <a:ln cap="flat" cmpd="sng" w="254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8" name="Google Shape;558;p49"/>
            <p:cNvSpPr txBox="1"/>
            <p:nvPr/>
          </p:nvSpPr>
          <p:spPr>
            <a:xfrm>
              <a:off x="0" y="2906149"/>
              <a:ext cx="12192000" cy="1318275"/>
            </a:xfrm>
            <a:prstGeom prst="rect">
              <a:avLst/>
            </a:prstGeom>
            <a:noFill/>
            <a:ln>
              <a:noFill/>
            </a:ln>
          </p:spPr>
          <p:txBody>
            <a:bodyPr anchorCtr="0" anchor="t" bIns="220450" lIns="946225" spcFirstLastPara="1" rIns="946225" wrap="square" tIns="645650">
              <a:noAutofit/>
            </a:bodyPr>
            <a:lstStyle/>
            <a:p>
              <a:pPr indent="-285750" lvl="1" marL="285750" marR="0" rtl="0" algn="l">
                <a:lnSpc>
                  <a:spcPct val="90000"/>
                </a:lnSpc>
                <a:spcBef>
                  <a:spcPts val="0"/>
                </a:spcBef>
                <a:spcAft>
                  <a:spcPts val="0"/>
                </a:spcAft>
                <a:buClr>
                  <a:srgbClr val="000000"/>
                </a:buClr>
                <a:buSzPts val="3100"/>
                <a:buFont typeface="Arial"/>
                <a:buChar char="•"/>
              </a:pPr>
              <a:r>
                <a:rPr b="0" i="0" lang="en-US" sz="3100" u="none" cap="none" strike="noStrike">
                  <a:solidFill>
                    <a:schemeClr val="dk1"/>
                  </a:solidFill>
                  <a:latin typeface="Calibri"/>
                  <a:ea typeface="Calibri"/>
                  <a:cs typeface="Calibri"/>
                  <a:sym typeface="Calibri"/>
                </a:rPr>
                <a:t>Ποιος δημιούργησε την πληροφορία; Είναι αξιόπιστος/η;</a:t>
              </a:r>
              <a:endParaRPr b="0" i="0" sz="3100" u="none" cap="none" strike="noStrike">
                <a:solidFill>
                  <a:srgbClr val="000000"/>
                </a:solidFill>
                <a:latin typeface="Calibri"/>
                <a:ea typeface="Calibri"/>
                <a:cs typeface="Calibri"/>
                <a:sym typeface="Calibri"/>
              </a:endParaRPr>
            </a:p>
          </p:txBody>
        </p:sp>
        <p:sp>
          <p:nvSpPr>
            <p:cNvPr id="559" name="Google Shape;559;p49"/>
            <p:cNvSpPr/>
            <p:nvPr/>
          </p:nvSpPr>
          <p:spPr>
            <a:xfrm>
              <a:off x="609600" y="2448589"/>
              <a:ext cx="8534400" cy="915120"/>
            </a:xfrm>
            <a:prstGeom prst="roundRect">
              <a:avLst>
                <a:gd fmla="val 16667"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0" name="Google Shape;560;p49"/>
            <p:cNvSpPr txBox="1"/>
            <p:nvPr/>
          </p:nvSpPr>
          <p:spPr>
            <a:xfrm>
              <a:off x="654272" y="2493261"/>
              <a:ext cx="8445056" cy="825776"/>
            </a:xfrm>
            <a:prstGeom prst="rect">
              <a:avLst/>
            </a:prstGeom>
            <a:noFill/>
            <a:ln>
              <a:noFill/>
            </a:ln>
          </p:spPr>
          <p:txBody>
            <a:bodyPr anchorCtr="0" anchor="ctr" bIns="0" lIns="322575" spcFirstLastPara="1" rIns="322575" wrap="square" tIns="0">
              <a:noAutofit/>
            </a:bodyPr>
            <a:lstStyle/>
            <a:p>
              <a:pPr indent="0" lvl="0" marL="0" marR="0" rtl="0" algn="l">
                <a:lnSpc>
                  <a:spcPct val="90000"/>
                </a:lnSpc>
                <a:spcBef>
                  <a:spcPts val="0"/>
                </a:spcBef>
                <a:spcAft>
                  <a:spcPts val="0"/>
                </a:spcAft>
                <a:buNone/>
              </a:pPr>
              <a:r>
                <a:rPr b="0" i="0" lang="en-US" sz="3200" u="none" cap="none" strike="noStrike">
                  <a:solidFill>
                    <a:schemeClr val="dk1"/>
                  </a:solidFill>
                  <a:latin typeface="Calibri"/>
                  <a:ea typeface="Calibri"/>
                  <a:cs typeface="Calibri"/>
                  <a:sym typeface="Calibri"/>
                </a:rPr>
                <a:t>Διερεύνηση</a:t>
              </a:r>
              <a:endParaRPr b="0" i="0" sz="3100" u="none" cap="none" strike="noStrike">
                <a:solidFill>
                  <a:schemeClr val="lt1"/>
                </a:solidFill>
                <a:latin typeface="Arial"/>
                <a:ea typeface="Arial"/>
                <a:cs typeface="Arial"/>
                <a:sym typeface="Arial"/>
              </a:endParaRPr>
            </a:p>
          </p:txBody>
        </p:sp>
        <p:sp>
          <p:nvSpPr>
            <p:cNvPr id="561" name="Google Shape;561;p49"/>
            <p:cNvSpPr/>
            <p:nvPr/>
          </p:nvSpPr>
          <p:spPr>
            <a:xfrm>
              <a:off x="0" y="4849385"/>
              <a:ext cx="12192000" cy="1293862"/>
            </a:xfrm>
            <a:prstGeom prst="rect">
              <a:avLst/>
            </a:prstGeom>
            <a:solidFill>
              <a:schemeClr val="lt1">
                <a:alpha val="89411"/>
              </a:schemeClr>
            </a:solidFill>
            <a:ln cap="flat" cmpd="sng" w="254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2" name="Google Shape;562;p49"/>
            <p:cNvSpPr txBox="1"/>
            <p:nvPr/>
          </p:nvSpPr>
          <p:spPr>
            <a:xfrm>
              <a:off x="0" y="4849385"/>
              <a:ext cx="12192000" cy="1293862"/>
            </a:xfrm>
            <a:prstGeom prst="rect">
              <a:avLst/>
            </a:prstGeom>
            <a:noFill/>
            <a:ln>
              <a:noFill/>
            </a:ln>
          </p:spPr>
          <p:txBody>
            <a:bodyPr anchorCtr="0" anchor="t" bIns="220450" lIns="946225" spcFirstLastPara="1" rIns="946225" wrap="square" tIns="645650">
              <a:noAutofit/>
            </a:bodyPr>
            <a:lstStyle/>
            <a:p>
              <a:pPr indent="-285750" lvl="1" marL="285750" marR="0" rtl="0" algn="l">
                <a:lnSpc>
                  <a:spcPct val="90000"/>
                </a:lnSpc>
                <a:spcBef>
                  <a:spcPts val="0"/>
                </a:spcBef>
                <a:spcAft>
                  <a:spcPts val="0"/>
                </a:spcAft>
                <a:buClr>
                  <a:srgbClr val="000000"/>
                </a:buClr>
                <a:buSzPts val="3100"/>
                <a:buFont typeface="Arial"/>
                <a:buChar char="•"/>
              </a:pPr>
              <a:r>
                <a:rPr b="0" i="0" lang="en-US" sz="3200" u="none" cap="none" strike="noStrike">
                  <a:solidFill>
                    <a:srgbClr val="000000"/>
                  </a:solidFill>
                  <a:latin typeface="Arial"/>
                  <a:ea typeface="Arial"/>
                  <a:cs typeface="Arial"/>
                  <a:sym typeface="Arial"/>
                </a:rPr>
                <a:t>Αναζητήστε πιο αξιόπιστες πηγές ή εναλλακτικές οπτικές.</a:t>
              </a:r>
              <a:endParaRPr b="0" i="0" sz="1400" u="none" cap="none" strike="noStrike">
                <a:solidFill>
                  <a:srgbClr val="000000"/>
                </a:solidFill>
                <a:latin typeface="Arial"/>
                <a:ea typeface="Arial"/>
                <a:cs typeface="Arial"/>
                <a:sym typeface="Arial"/>
              </a:endParaRPr>
            </a:p>
          </p:txBody>
        </p:sp>
        <p:sp>
          <p:nvSpPr>
            <p:cNvPr id="563" name="Google Shape;563;p49"/>
            <p:cNvSpPr/>
            <p:nvPr/>
          </p:nvSpPr>
          <p:spPr>
            <a:xfrm>
              <a:off x="609600" y="4391825"/>
              <a:ext cx="8534400" cy="915120"/>
            </a:xfrm>
            <a:prstGeom prst="roundRect">
              <a:avLst>
                <a:gd fmla="val 16667"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4" name="Google Shape;564;p49"/>
            <p:cNvSpPr txBox="1"/>
            <p:nvPr/>
          </p:nvSpPr>
          <p:spPr>
            <a:xfrm>
              <a:off x="654272" y="4436497"/>
              <a:ext cx="8445056" cy="825776"/>
            </a:xfrm>
            <a:prstGeom prst="rect">
              <a:avLst/>
            </a:prstGeom>
            <a:noFill/>
            <a:ln>
              <a:noFill/>
            </a:ln>
          </p:spPr>
          <p:txBody>
            <a:bodyPr anchorCtr="0" anchor="ctr" bIns="0" lIns="322575" spcFirstLastPara="1" rIns="322575" wrap="square" tIns="0">
              <a:noAutofit/>
            </a:bodyPr>
            <a:lstStyle/>
            <a:p>
              <a:pPr indent="0" lvl="0" marL="0" marR="0" rtl="0" algn="l">
                <a:lnSpc>
                  <a:spcPct val="90000"/>
                </a:lnSpc>
                <a:spcBef>
                  <a:spcPts val="0"/>
                </a:spcBef>
                <a:spcAft>
                  <a:spcPts val="0"/>
                </a:spcAft>
                <a:buNone/>
              </a:pPr>
              <a:r>
                <a:rPr b="0" i="0" lang="en-US" sz="3200" u="none" cap="none" strike="noStrike">
                  <a:solidFill>
                    <a:schemeClr val="dk1"/>
                  </a:solidFill>
                  <a:latin typeface="Calibri"/>
                  <a:ea typeface="Calibri"/>
                  <a:cs typeface="Calibri"/>
                  <a:sym typeface="Calibri"/>
                </a:rPr>
                <a:t>Εντοπισμός Αξιόπιστης Κάλυψης</a:t>
              </a:r>
              <a:endParaRPr b="0" i="0" sz="1400" u="none" cap="none" strike="noStrike">
                <a:solidFill>
                  <a:srgbClr val="000000"/>
                </a:solidFill>
                <a:latin typeface="Arial"/>
                <a:ea typeface="Arial"/>
                <a:cs typeface="Arial"/>
                <a:sym typeface="Arial"/>
              </a:endParaRPr>
            </a:p>
          </p:txBody>
        </p:sp>
        <p:sp>
          <p:nvSpPr>
            <p:cNvPr id="565" name="Google Shape;565;p49"/>
            <p:cNvSpPr/>
            <p:nvPr/>
          </p:nvSpPr>
          <p:spPr>
            <a:xfrm>
              <a:off x="0" y="6768207"/>
              <a:ext cx="12192000" cy="1293862"/>
            </a:xfrm>
            <a:prstGeom prst="rect">
              <a:avLst/>
            </a:prstGeom>
            <a:solidFill>
              <a:schemeClr val="lt1">
                <a:alpha val="89411"/>
              </a:schemeClr>
            </a:solidFill>
            <a:ln cap="flat" cmpd="sng" w="254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6" name="Google Shape;566;p49"/>
            <p:cNvSpPr txBox="1"/>
            <p:nvPr/>
          </p:nvSpPr>
          <p:spPr>
            <a:xfrm>
              <a:off x="0" y="6768207"/>
              <a:ext cx="12192000" cy="1293862"/>
            </a:xfrm>
            <a:prstGeom prst="rect">
              <a:avLst/>
            </a:prstGeom>
            <a:noFill/>
            <a:ln>
              <a:noFill/>
            </a:ln>
          </p:spPr>
          <p:txBody>
            <a:bodyPr anchorCtr="0" anchor="t" bIns="220450" lIns="946225" spcFirstLastPara="1" rIns="946225" wrap="square" tIns="645650">
              <a:noAutofit/>
            </a:bodyPr>
            <a:lstStyle/>
            <a:p>
              <a:pPr indent="-285750" lvl="1" marL="285750" marR="0" rtl="0" algn="l">
                <a:lnSpc>
                  <a:spcPct val="90000"/>
                </a:lnSpc>
                <a:spcBef>
                  <a:spcPts val="0"/>
                </a:spcBef>
                <a:spcAft>
                  <a:spcPts val="0"/>
                </a:spcAft>
                <a:buClr>
                  <a:srgbClr val="000000"/>
                </a:buClr>
                <a:buSzPts val="3100"/>
                <a:buFont typeface="Arial"/>
                <a:buChar char="•"/>
              </a:pPr>
              <a:r>
                <a:rPr b="0" i="0" lang="en-US" sz="3200" u="none" cap="none" strike="noStrike">
                  <a:solidFill>
                    <a:srgbClr val="000000"/>
                  </a:solidFill>
                  <a:latin typeface="Arial"/>
                  <a:ea typeface="Arial"/>
                  <a:cs typeface="Arial"/>
                  <a:sym typeface="Arial"/>
                </a:rPr>
                <a:t>Επαληθεύστε τα στοιχεία και εντοπίστε το αρχικό πλαίσιο. </a:t>
              </a:r>
              <a:endParaRPr b="0" i="0" sz="1400" u="none" cap="none" strike="noStrike">
                <a:solidFill>
                  <a:srgbClr val="000000"/>
                </a:solidFill>
                <a:latin typeface="Arial"/>
                <a:ea typeface="Arial"/>
                <a:cs typeface="Arial"/>
                <a:sym typeface="Arial"/>
              </a:endParaRPr>
            </a:p>
          </p:txBody>
        </p:sp>
        <p:sp>
          <p:nvSpPr>
            <p:cNvPr id="567" name="Google Shape;567;p49"/>
            <p:cNvSpPr/>
            <p:nvPr/>
          </p:nvSpPr>
          <p:spPr>
            <a:xfrm>
              <a:off x="609600" y="6310647"/>
              <a:ext cx="8534400" cy="915120"/>
            </a:xfrm>
            <a:prstGeom prst="roundRect">
              <a:avLst>
                <a:gd fmla="val 16667"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8" name="Google Shape;568;p49"/>
            <p:cNvSpPr txBox="1"/>
            <p:nvPr/>
          </p:nvSpPr>
          <p:spPr>
            <a:xfrm>
              <a:off x="654272" y="6355319"/>
              <a:ext cx="8445056" cy="825776"/>
            </a:xfrm>
            <a:prstGeom prst="rect">
              <a:avLst/>
            </a:prstGeom>
            <a:noFill/>
            <a:ln>
              <a:noFill/>
            </a:ln>
          </p:spPr>
          <p:txBody>
            <a:bodyPr anchorCtr="0" anchor="ctr" bIns="0" lIns="322575" spcFirstLastPara="1" rIns="322575" wrap="square" tIns="0">
              <a:noAutofit/>
            </a:bodyPr>
            <a:lstStyle/>
            <a:p>
              <a:pPr indent="0" lvl="0" marL="0" marR="0" rtl="0" algn="l">
                <a:lnSpc>
                  <a:spcPct val="90000"/>
                </a:lnSpc>
                <a:spcBef>
                  <a:spcPts val="0"/>
                </a:spcBef>
                <a:spcAft>
                  <a:spcPts val="0"/>
                </a:spcAft>
                <a:buNone/>
              </a:pPr>
              <a:r>
                <a:rPr b="0" i="0" lang="en-US" sz="3200" u="none" cap="none" strike="noStrike">
                  <a:solidFill>
                    <a:schemeClr val="dk1"/>
                  </a:solidFill>
                  <a:latin typeface="Calibri"/>
                  <a:ea typeface="Calibri"/>
                  <a:cs typeface="Calibri"/>
                  <a:sym typeface="Calibri"/>
                </a:rPr>
                <a:t>Ιχνηλάτηση Ισχυρισμών</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2" name="Shape 572"/>
        <p:cNvGrpSpPr/>
        <p:nvPr/>
      </p:nvGrpSpPr>
      <p:grpSpPr>
        <a:xfrm>
          <a:off x="0" y="0"/>
          <a:ext cx="0" cy="0"/>
          <a:chOff x="0" y="0"/>
          <a:chExt cx="0" cy="0"/>
        </a:xfrm>
      </p:grpSpPr>
      <p:sp>
        <p:nvSpPr>
          <p:cNvPr id="573" name="Google Shape;573;p51"/>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i="1" lang="en-US"/>
              <a:t>Χρήση της μεθόδου SIFT σε πραγματικό χρόνο – Πώς να αξιολογήσετε αυτήν την περίπτωση</a:t>
            </a:r>
            <a:endParaRPr i="1"/>
          </a:p>
        </p:txBody>
      </p:sp>
      <p:sp>
        <p:nvSpPr>
          <p:cNvPr id="574" name="Google Shape;574;p51"/>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Εφαρμόζοντας την τεχνική SIFT:</a:t>
            </a:r>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p:txBody>
      </p:sp>
      <p:sp>
        <p:nvSpPr>
          <p:cNvPr id="575" name="Google Shape;575;p51"/>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76" name="Google Shape;576;p51"/>
          <p:cNvGrpSpPr/>
          <p:nvPr/>
        </p:nvGrpSpPr>
        <p:grpSpPr>
          <a:xfrm>
            <a:off x="790770" y="-112458"/>
            <a:ext cx="1427175" cy="786776"/>
            <a:chOff x="0" y="-38100"/>
            <a:chExt cx="373234" cy="205757"/>
          </a:xfrm>
        </p:grpSpPr>
        <p:sp>
          <p:nvSpPr>
            <p:cNvPr id="577" name="Google Shape;577;p51"/>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78" name="Google Shape;578;p51"/>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79" name="Google Shape;579;p51"/>
          <p:cNvGrpSpPr/>
          <p:nvPr/>
        </p:nvGrpSpPr>
        <p:grpSpPr>
          <a:xfrm>
            <a:off x="0" y="-112458"/>
            <a:ext cx="315272" cy="786776"/>
            <a:chOff x="0" y="-38100"/>
            <a:chExt cx="82450" cy="205757"/>
          </a:xfrm>
        </p:grpSpPr>
        <p:sp>
          <p:nvSpPr>
            <p:cNvPr id="580" name="Google Shape;580;p51"/>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81" name="Google Shape;581;p51"/>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82" name="Google Shape;582;p51"/>
          <p:cNvGrpSpPr/>
          <p:nvPr/>
        </p:nvGrpSpPr>
        <p:grpSpPr>
          <a:xfrm>
            <a:off x="0" y="1116904"/>
            <a:ext cx="503883" cy="1931922"/>
            <a:chOff x="0" y="-38100"/>
            <a:chExt cx="131775" cy="505235"/>
          </a:xfrm>
        </p:grpSpPr>
        <p:sp>
          <p:nvSpPr>
            <p:cNvPr id="583" name="Google Shape;583;p51"/>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84" name="Google Shape;584;p51"/>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85" name="Google Shape;585;p51"/>
          <p:cNvGrpSpPr/>
          <p:nvPr/>
        </p:nvGrpSpPr>
        <p:grpSpPr>
          <a:xfrm>
            <a:off x="3677691" y="4918008"/>
            <a:ext cx="12188778" cy="4108582"/>
            <a:chOff x="1610" y="2009708"/>
            <a:chExt cx="12188778" cy="4108582"/>
          </a:xfrm>
        </p:grpSpPr>
        <p:sp>
          <p:nvSpPr>
            <p:cNvPr id="586" name="Google Shape;586;p51"/>
            <p:cNvSpPr/>
            <p:nvPr/>
          </p:nvSpPr>
          <p:spPr>
            <a:xfrm>
              <a:off x="1610" y="2009708"/>
              <a:ext cx="2023377" cy="1214026"/>
            </a:xfrm>
            <a:prstGeom prst="roundRect">
              <a:avLst>
                <a:gd fmla="val 10000"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7" name="Google Shape;587;p51"/>
            <p:cNvSpPr txBox="1"/>
            <p:nvPr/>
          </p:nvSpPr>
          <p:spPr>
            <a:xfrm>
              <a:off x="1610" y="2009708"/>
              <a:ext cx="2023377" cy="809351"/>
            </a:xfrm>
            <a:prstGeom prst="rect">
              <a:avLst/>
            </a:prstGeom>
            <a:noFill/>
            <a:ln>
              <a:noFill/>
            </a:ln>
          </p:spPr>
          <p:txBody>
            <a:bodyPr anchorCtr="0" anchor="t" bIns="80000" lIns="149350" spcFirstLastPara="1" rIns="149350" wrap="square" tIns="149350">
              <a:noAutofit/>
            </a:bodyPr>
            <a:lstStyle/>
            <a:p>
              <a:pPr indent="0" lvl="0" marL="0" marR="0" rtl="0" algn="l">
                <a:lnSpc>
                  <a:spcPct val="90000"/>
                </a:lnSpc>
                <a:spcBef>
                  <a:spcPts val="0"/>
                </a:spcBef>
                <a:spcAft>
                  <a:spcPts val="0"/>
                </a:spcAft>
                <a:buClr>
                  <a:srgbClr val="000000"/>
                </a:buClr>
                <a:buSzPts val="2100"/>
                <a:buFont typeface="Arial"/>
                <a:buNone/>
              </a:pPr>
              <a:r>
                <a:rPr b="0" i="0" lang="en-US" sz="2100" u="none" cap="none" strike="noStrike">
                  <a:solidFill>
                    <a:schemeClr val="dk1"/>
                  </a:solidFill>
                  <a:latin typeface="Bricolage Grotesque"/>
                  <a:ea typeface="Bricolage Grotesque"/>
                  <a:cs typeface="Bricolage Grotesque"/>
                  <a:sym typeface="Bricolage Grotesque"/>
                </a:rPr>
                <a:t>Βήμα 1: </a:t>
              </a:r>
              <a:endParaRPr b="0" i="0" sz="2100" u="none" cap="none" strike="noStrike">
                <a:solidFill>
                  <a:schemeClr val="lt1"/>
                </a:solidFill>
                <a:latin typeface="Arial"/>
                <a:ea typeface="Arial"/>
                <a:cs typeface="Arial"/>
                <a:sym typeface="Arial"/>
              </a:endParaRPr>
            </a:p>
          </p:txBody>
        </p:sp>
        <p:sp>
          <p:nvSpPr>
            <p:cNvPr id="588" name="Google Shape;588;p51"/>
            <p:cNvSpPr/>
            <p:nvPr/>
          </p:nvSpPr>
          <p:spPr>
            <a:xfrm>
              <a:off x="416036" y="2819059"/>
              <a:ext cx="2023377" cy="3299231"/>
            </a:xfrm>
            <a:prstGeom prst="roundRect">
              <a:avLst>
                <a:gd fmla="val 10000" name="adj"/>
              </a:avLst>
            </a:prstGeom>
            <a:solidFill>
              <a:schemeClr val="lt1">
                <a:alpha val="89411"/>
              </a:schemeClr>
            </a:solidFill>
            <a:ln cap="flat" cmpd="sng" w="254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9" name="Google Shape;589;p51"/>
            <p:cNvSpPr txBox="1"/>
            <p:nvPr/>
          </p:nvSpPr>
          <p:spPr>
            <a:xfrm>
              <a:off x="475299" y="2878322"/>
              <a:ext cx="1904851" cy="3180705"/>
            </a:xfrm>
            <a:prstGeom prst="rect">
              <a:avLst/>
            </a:prstGeom>
            <a:noFill/>
            <a:ln>
              <a:noFill/>
            </a:ln>
          </p:spPr>
          <p:txBody>
            <a:bodyPr anchorCtr="0" anchor="t" bIns="149350" lIns="149350" spcFirstLastPara="1" rIns="149350" wrap="square" tIns="149350">
              <a:noAutofit/>
            </a:bodyPr>
            <a:lstStyle/>
            <a:p>
              <a:pPr indent="-228600" lvl="1" marL="228600" marR="0" rtl="0" algn="l">
                <a:lnSpc>
                  <a:spcPct val="90000"/>
                </a:lnSpc>
                <a:spcBef>
                  <a:spcPts val="0"/>
                </a:spcBef>
                <a:spcAft>
                  <a:spcPts val="0"/>
                </a:spcAft>
                <a:buClr>
                  <a:srgbClr val="000000"/>
                </a:buClr>
                <a:buSzPts val="2100"/>
                <a:buFont typeface="Arial"/>
                <a:buChar char="•"/>
              </a:pPr>
              <a:r>
                <a:rPr b="0" i="0" lang="en-US" sz="2100" u="none" cap="none" strike="noStrike">
                  <a:solidFill>
                    <a:schemeClr val="dk1"/>
                  </a:solidFill>
                  <a:latin typeface="Calibri"/>
                  <a:ea typeface="Calibri"/>
                  <a:cs typeface="Calibri"/>
                  <a:sym typeface="Calibri"/>
                </a:rPr>
                <a:t>Παύση -Σκεφτείτε τον σκοπό της ανάρτησης..</a:t>
              </a:r>
              <a:endParaRPr b="0" i="0" sz="2100" u="none" cap="none" strike="noStrike">
                <a:solidFill>
                  <a:srgbClr val="000000"/>
                </a:solidFill>
                <a:latin typeface="Calibri"/>
                <a:ea typeface="Calibri"/>
                <a:cs typeface="Calibri"/>
                <a:sym typeface="Calibri"/>
              </a:endParaRPr>
            </a:p>
          </p:txBody>
        </p:sp>
        <p:sp>
          <p:nvSpPr>
            <p:cNvPr id="590" name="Google Shape;590;p51"/>
            <p:cNvSpPr/>
            <p:nvPr/>
          </p:nvSpPr>
          <p:spPr>
            <a:xfrm>
              <a:off x="2331724" y="2162503"/>
              <a:ext cx="650281" cy="503762"/>
            </a:xfrm>
            <a:prstGeom prst="rightArrow">
              <a:avLst>
                <a:gd fmla="val 60000" name="adj1"/>
                <a:gd fmla="val 50000" name="adj2"/>
              </a:avLst>
            </a:prstGeom>
            <a:solidFill>
              <a:srgbClr val="B1C0D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1" name="Google Shape;591;p51"/>
            <p:cNvSpPr txBox="1"/>
            <p:nvPr/>
          </p:nvSpPr>
          <p:spPr>
            <a:xfrm>
              <a:off x="2331724" y="2263255"/>
              <a:ext cx="499152" cy="302258"/>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rgbClr val="000000"/>
                </a:buClr>
                <a:buSzPts val="1700"/>
                <a:buFont typeface="Arial"/>
                <a:buNone/>
              </a:pPr>
              <a:r>
                <a:t/>
              </a:r>
              <a:endParaRPr b="0" i="0" sz="1700" u="none" cap="none" strike="noStrike">
                <a:solidFill>
                  <a:schemeClr val="lt1"/>
                </a:solidFill>
                <a:latin typeface="Arial"/>
                <a:ea typeface="Arial"/>
                <a:cs typeface="Arial"/>
                <a:sym typeface="Arial"/>
              </a:endParaRPr>
            </a:p>
          </p:txBody>
        </p:sp>
        <p:sp>
          <p:nvSpPr>
            <p:cNvPr id="592" name="Google Shape;592;p51"/>
            <p:cNvSpPr/>
            <p:nvPr/>
          </p:nvSpPr>
          <p:spPr>
            <a:xfrm>
              <a:off x="3251935" y="2009708"/>
              <a:ext cx="2023377" cy="1214026"/>
            </a:xfrm>
            <a:prstGeom prst="roundRect">
              <a:avLst>
                <a:gd fmla="val 10000"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3" name="Google Shape;593;p51"/>
            <p:cNvSpPr txBox="1"/>
            <p:nvPr/>
          </p:nvSpPr>
          <p:spPr>
            <a:xfrm>
              <a:off x="3251935" y="2009708"/>
              <a:ext cx="2023377" cy="809351"/>
            </a:xfrm>
            <a:prstGeom prst="rect">
              <a:avLst/>
            </a:prstGeom>
            <a:noFill/>
            <a:ln>
              <a:noFill/>
            </a:ln>
          </p:spPr>
          <p:txBody>
            <a:bodyPr anchorCtr="0" anchor="t" bIns="80000" lIns="149350" spcFirstLastPara="1" rIns="149350" wrap="square" tIns="149350">
              <a:noAutofit/>
            </a:bodyPr>
            <a:lstStyle/>
            <a:p>
              <a:pPr indent="0" lvl="0" marL="0" marR="0" rtl="0" algn="l">
                <a:lnSpc>
                  <a:spcPct val="90000"/>
                </a:lnSpc>
                <a:spcBef>
                  <a:spcPts val="0"/>
                </a:spcBef>
                <a:spcAft>
                  <a:spcPts val="0"/>
                </a:spcAft>
                <a:buNone/>
              </a:pPr>
              <a:r>
                <a:rPr b="0" i="0" lang="en-US" sz="2100" u="none" cap="none" strike="noStrike">
                  <a:solidFill>
                    <a:schemeClr val="dk1"/>
                  </a:solidFill>
                  <a:latin typeface="Bricolage Grotesque"/>
                  <a:ea typeface="Bricolage Grotesque"/>
                  <a:cs typeface="Bricolage Grotesque"/>
                  <a:sym typeface="Bricolage Grotesque"/>
                </a:rPr>
                <a:t>Βήμα 2: </a:t>
              </a:r>
              <a:br>
                <a:rPr b="0" i="0" lang="en-US" sz="2100" u="none" cap="none" strike="noStrike">
                  <a:solidFill>
                    <a:schemeClr val="dk1"/>
                  </a:solidFill>
                  <a:latin typeface="Bricolage Grotesque"/>
                  <a:ea typeface="Bricolage Grotesque"/>
                  <a:cs typeface="Bricolage Grotesque"/>
                  <a:sym typeface="Bricolage Grotesque"/>
                </a:rPr>
              </a:br>
              <a:endParaRPr b="0" i="0" sz="2100" u="none" cap="none" strike="noStrike">
                <a:solidFill>
                  <a:schemeClr val="dk1"/>
                </a:solidFill>
                <a:latin typeface="Bricolage Grotesque"/>
                <a:ea typeface="Bricolage Grotesque"/>
                <a:cs typeface="Bricolage Grotesque"/>
                <a:sym typeface="Bricolage Grotesque"/>
              </a:endParaRPr>
            </a:p>
          </p:txBody>
        </p:sp>
        <p:sp>
          <p:nvSpPr>
            <p:cNvPr id="594" name="Google Shape;594;p51"/>
            <p:cNvSpPr/>
            <p:nvPr/>
          </p:nvSpPr>
          <p:spPr>
            <a:xfrm>
              <a:off x="3666361" y="2819059"/>
              <a:ext cx="2023377" cy="3299231"/>
            </a:xfrm>
            <a:prstGeom prst="roundRect">
              <a:avLst>
                <a:gd fmla="val 10000" name="adj"/>
              </a:avLst>
            </a:prstGeom>
            <a:solidFill>
              <a:schemeClr val="lt1">
                <a:alpha val="89411"/>
              </a:schemeClr>
            </a:solidFill>
            <a:ln cap="flat" cmpd="sng" w="254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5" name="Google Shape;595;p51"/>
            <p:cNvSpPr txBox="1"/>
            <p:nvPr/>
          </p:nvSpPr>
          <p:spPr>
            <a:xfrm>
              <a:off x="3725624" y="2878322"/>
              <a:ext cx="1904851" cy="3180705"/>
            </a:xfrm>
            <a:prstGeom prst="rect">
              <a:avLst/>
            </a:prstGeom>
            <a:noFill/>
            <a:ln>
              <a:noFill/>
            </a:ln>
          </p:spPr>
          <p:txBody>
            <a:bodyPr anchorCtr="0" anchor="t" bIns="149350" lIns="149350" spcFirstLastPara="1" rIns="149350" wrap="square" tIns="149350">
              <a:noAutofit/>
            </a:bodyPr>
            <a:lstStyle/>
            <a:p>
              <a:pPr indent="0" lvl="1" marL="0" marR="0" rtl="0" algn="l">
                <a:lnSpc>
                  <a:spcPct val="90000"/>
                </a:lnSpc>
                <a:spcBef>
                  <a:spcPts val="0"/>
                </a:spcBef>
                <a:spcAft>
                  <a:spcPts val="0"/>
                </a:spcAft>
                <a:buNone/>
              </a:pPr>
              <a:r>
                <a:rPr b="0" i="0" lang="en-US" sz="2100" u="none" cap="none" strike="noStrike">
                  <a:solidFill>
                    <a:schemeClr val="dk1"/>
                  </a:solidFill>
                  <a:latin typeface="Calibri"/>
                  <a:ea typeface="Calibri"/>
                  <a:cs typeface="Calibri"/>
                  <a:sym typeface="Calibri"/>
                </a:rPr>
                <a:t>Διερεύνηση-</a:t>
              </a:r>
              <a:endParaRPr b="0" i="0" sz="2100" u="none" cap="none" strike="noStrike">
                <a:solidFill>
                  <a:schemeClr val="dk1"/>
                </a:solidFill>
                <a:latin typeface="Calibri"/>
                <a:ea typeface="Calibri"/>
                <a:cs typeface="Calibri"/>
                <a:sym typeface="Calibri"/>
              </a:endParaRPr>
            </a:p>
            <a:p>
              <a:pPr indent="0" lvl="1" marL="0" marR="0" rtl="0" algn="l">
                <a:lnSpc>
                  <a:spcPct val="90000"/>
                </a:lnSpc>
                <a:spcBef>
                  <a:spcPts val="0"/>
                </a:spcBef>
                <a:spcAft>
                  <a:spcPts val="0"/>
                </a:spcAft>
                <a:buNone/>
              </a:pPr>
              <a:r>
                <a:rPr b="0" i="0" lang="en-US" sz="2100" u="none" cap="none" strike="noStrike">
                  <a:solidFill>
                    <a:schemeClr val="dk1"/>
                  </a:solidFill>
                  <a:latin typeface="Calibri"/>
                  <a:ea typeface="Calibri"/>
                  <a:cs typeface="Calibri"/>
                  <a:sym typeface="Calibri"/>
                </a:rPr>
                <a:t> Χρησιμοποιήστε ιστότοπους επαλήθευσης γεγονότων.</a:t>
              </a:r>
              <a:endParaRPr b="0" i="0" sz="1400" u="none" cap="none" strike="noStrike">
                <a:solidFill>
                  <a:srgbClr val="000000"/>
                </a:solidFill>
                <a:latin typeface="Calibri"/>
                <a:ea typeface="Calibri"/>
                <a:cs typeface="Calibri"/>
                <a:sym typeface="Calibri"/>
              </a:endParaRPr>
            </a:p>
          </p:txBody>
        </p:sp>
        <p:sp>
          <p:nvSpPr>
            <p:cNvPr id="596" name="Google Shape;596;p51"/>
            <p:cNvSpPr/>
            <p:nvPr/>
          </p:nvSpPr>
          <p:spPr>
            <a:xfrm>
              <a:off x="5582049" y="2162503"/>
              <a:ext cx="650281" cy="503762"/>
            </a:xfrm>
            <a:prstGeom prst="rightArrow">
              <a:avLst>
                <a:gd fmla="val 60000" name="adj1"/>
                <a:gd fmla="val 50000" name="adj2"/>
              </a:avLst>
            </a:prstGeom>
            <a:solidFill>
              <a:srgbClr val="B1C0D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7" name="Google Shape;597;p51"/>
            <p:cNvSpPr txBox="1"/>
            <p:nvPr/>
          </p:nvSpPr>
          <p:spPr>
            <a:xfrm>
              <a:off x="5582049" y="2263255"/>
              <a:ext cx="499152" cy="302258"/>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rgbClr val="000000"/>
                </a:buClr>
                <a:buSzPts val="1700"/>
                <a:buFont typeface="Arial"/>
                <a:buNone/>
              </a:pPr>
              <a:r>
                <a:t/>
              </a:r>
              <a:endParaRPr b="0" i="0" sz="1700" u="none" cap="none" strike="noStrike">
                <a:solidFill>
                  <a:schemeClr val="lt1"/>
                </a:solidFill>
                <a:latin typeface="Arial"/>
                <a:ea typeface="Arial"/>
                <a:cs typeface="Arial"/>
                <a:sym typeface="Arial"/>
              </a:endParaRPr>
            </a:p>
          </p:txBody>
        </p:sp>
        <p:sp>
          <p:nvSpPr>
            <p:cNvPr id="598" name="Google Shape;598;p51"/>
            <p:cNvSpPr/>
            <p:nvPr/>
          </p:nvSpPr>
          <p:spPr>
            <a:xfrm>
              <a:off x="6502260" y="2009708"/>
              <a:ext cx="2023377" cy="1214026"/>
            </a:xfrm>
            <a:prstGeom prst="roundRect">
              <a:avLst>
                <a:gd fmla="val 10000"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9" name="Google Shape;599;p51"/>
            <p:cNvSpPr txBox="1"/>
            <p:nvPr/>
          </p:nvSpPr>
          <p:spPr>
            <a:xfrm>
              <a:off x="6502260" y="2009708"/>
              <a:ext cx="2023377" cy="809351"/>
            </a:xfrm>
            <a:prstGeom prst="rect">
              <a:avLst/>
            </a:prstGeom>
            <a:noFill/>
            <a:ln>
              <a:noFill/>
            </a:ln>
          </p:spPr>
          <p:txBody>
            <a:bodyPr anchorCtr="0" anchor="t" bIns="80000" lIns="149350" spcFirstLastPara="1" rIns="149350" wrap="square" tIns="149350">
              <a:noAutofit/>
            </a:bodyPr>
            <a:lstStyle/>
            <a:p>
              <a:pPr indent="0" lvl="0" marL="0" marR="0" rtl="0" algn="l">
                <a:lnSpc>
                  <a:spcPct val="90000"/>
                </a:lnSpc>
                <a:spcBef>
                  <a:spcPts val="0"/>
                </a:spcBef>
                <a:spcAft>
                  <a:spcPts val="0"/>
                </a:spcAft>
                <a:buNone/>
              </a:pPr>
              <a:r>
                <a:rPr b="0" i="0" lang="en-US" sz="2100" u="none" cap="none" strike="noStrike">
                  <a:solidFill>
                    <a:schemeClr val="dk1"/>
                  </a:solidFill>
                  <a:latin typeface="Bricolage Grotesque"/>
                  <a:ea typeface="Bricolage Grotesque"/>
                  <a:cs typeface="Bricolage Grotesque"/>
                  <a:sym typeface="Bricolage Grotesque"/>
                </a:rPr>
                <a:t>Βήμα 3: </a:t>
              </a:r>
              <a:br>
                <a:rPr b="0" i="0" lang="en-US" sz="2100" u="none" cap="none" strike="noStrike">
                  <a:solidFill>
                    <a:schemeClr val="dk1"/>
                  </a:solidFill>
                  <a:latin typeface="Bricolage Grotesque"/>
                  <a:ea typeface="Bricolage Grotesque"/>
                  <a:cs typeface="Bricolage Grotesque"/>
                  <a:sym typeface="Bricolage Grotesque"/>
                </a:rPr>
              </a:br>
              <a:endParaRPr b="0" i="0" sz="2100" u="none" cap="none" strike="noStrike">
                <a:solidFill>
                  <a:schemeClr val="dk1"/>
                </a:solidFill>
                <a:latin typeface="Bricolage Grotesque"/>
                <a:ea typeface="Bricolage Grotesque"/>
                <a:cs typeface="Bricolage Grotesque"/>
                <a:sym typeface="Bricolage Grotesque"/>
              </a:endParaRPr>
            </a:p>
          </p:txBody>
        </p:sp>
        <p:sp>
          <p:nvSpPr>
            <p:cNvPr id="600" name="Google Shape;600;p51"/>
            <p:cNvSpPr/>
            <p:nvPr/>
          </p:nvSpPr>
          <p:spPr>
            <a:xfrm>
              <a:off x="6916686" y="2819059"/>
              <a:ext cx="2023377" cy="3299231"/>
            </a:xfrm>
            <a:prstGeom prst="roundRect">
              <a:avLst>
                <a:gd fmla="val 10000" name="adj"/>
              </a:avLst>
            </a:prstGeom>
            <a:solidFill>
              <a:schemeClr val="lt1">
                <a:alpha val="89411"/>
              </a:schemeClr>
            </a:solidFill>
            <a:ln cap="flat" cmpd="sng" w="254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1" name="Google Shape;601;p51"/>
            <p:cNvSpPr txBox="1"/>
            <p:nvPr/>
          </p:nvSpPr>
          <p:spPr>
            <a:xfrm>
              <a:off x="6975949" y="2878322"/>
              <a:ext cx="1904851" cy="3180705"/>
            </a:xfrm>
            <a:prstGeom prst="rect">
              <a:avLst/>
            </a:prstGeom>
            <a:noFill/>
            <a:ln>
              <a:noFill/>
            </a:ln>
          </p:spPr>
          <p:txBody>
            <a:bodyPr anchorCtr="0" anchor="t" bIns="149350" lIns="149350" spcFirstLastPara="1" rIns="149350" wrap="square" tIns="149350">
              <a:noAutofit/>
            </a:bodyPr>
            <a:lstStyle/>
            <a:p>
              <a:pPr indent="0" lvl="1" marL="0" marR="0" rtl="0" algn="l">
                <a:lnSpc>
                  <a:spcPct val="90000"/>
                </a:lnSpc>
                <a:spcBef>
                  <a:spcPts val="0"/>
                </a:spcBef>
                <a:spcAft>
                  <a:spcPts val="0"/>
                </a:spcAft>
                <a:buNone/>
              </a:pPr>
              <a:r>
                <a:rPr b="0" i="0" lang="en-US" sz="2100" u="none" cap="none" strike="noStrike">
                  <a:solidFill>
                    <a:schemeClr val="dk1"/>
                  </a:solidFill>
                  <a:latin typeface="Calibri"/>
                  <a:ea typeface="Calibri"/>
                  <a:cs typeface="Calibri"/>
                  <a:sym typeface="Calibri"/>
                </a:rPr>
                <a:t>Αναζήτηση Αξιόπιστης Κάλυψης –</a:t>
              </a:r>
              <a:endParaRPr b="0" i="0" sz="2100" u="none" cap="none" strike="noStrike">
                <a:solidFill>
                  <a:schemeClr val="dk1"/>
                </a:solidFill>
                <a:latin typeface="Calibri"/>
                <a:ea typeface="Calibri"/>
                <a:cs typeface="Calibri"/>
                <a:sym typeface="Calibri"/>
              </a:endParaRPr>
            </a:p>
            <a:p>
              <a:pPr indent="0" lvl="1" marL="0" marR="0" rtl="0" algn="l">
                <a:lnSpc>
                  <a:spcPct val="90000"/>
                </a:lnSpc>
                <a:spcBef>
                  <a:spcPts val="0"/>
                </a:spcBef>
                <a:spcAft>
                  <a:spcPts val="0"/>
                </a:spcAft>
                <a:buNone/>
              </a:pPr>
              <a:r>
                <a:t/>
              </a:r>
              <a:endParaRPr b="0" i="0" sz="2100" u="none" cap="none" strike="noStrike">
                <a:solidFill>
                  <a:schemeClr val="dk1"/>
                </a:solidFill>
                <a:latin typeface="Calibri"/>
                <a:ea typeface="Calibri"/>
                <a:cs typeface="Calibri"/>
                <a:sym typeface="Calibri"/>
              </a:endParaRPr>
            </a:p>
            <a:p>
              <a:pPr indent="0" lvl="1" marL="0" marR="0" rtl="0" algn="l">
                <a:lnSpc>
                  <a:spcPct val="90000"/>
                </a:lnSpc>
                <a:spcBef>
                  <a:spcPts val="0"/>
                </a:spcBef>
                <a:spcAft>
                  <a:spcPts val="0"/>
                </a:spcAft>
                <a:buNone/>
              </a:pPr>
              <a:r>
                <a:rPr b="0" i="0" lang="en-US" sz="2100" u="none" cap="none" strike="noStrike">
                  <a:solidFill>
                    <a:schemeClr val="dk1"/>
                  </a:solidFill>
                  <a:latin typeface="Calibri"/>
                  <a:ea typeface="Calibri"/>
                  <a:cs typeface="Calibri"/>
                  <a:sym typeface="Calibri"/>
                </a:rPr>
                <a:t>Αναζητήστε αξιόπιστη κάλυψη για το ίδιο θέμα.</a:t>
              </a:r>
              <a:endParaRPr b="0" i="0" sz="1400" u="none" cap="none" strike="noStrike">
                <a:solidFill>
                  <a:srgbClr val="000000"/>
                </a:solidFill>
                <a:latin typeface="Calibri"/>
                <a:ea typeface="Calibri"/>
                <a:cs typeface="Calibri"/>
                <a:sym typeface="Calibri"/>
              </a:endParaRPr>
            </a:p>
          </p:txBody>
        </p:sp>
        <p:sp>
          <p:nvSpPr>
            <p:cNvPr id="602" name="Google Shape;602;p51"/>
            <p:cNvSpPr/>
            <p:nvPr/>
          </p:nvSpPr>
          <p:spPr>
            <a:xfrm>
              <a:off x="8832374" y="2162503"/>
              <a:ext cx="650281" cy="503762"/>
            </a:xfrm>
            <a:prstGeom prst="rightArrow">
              <a:avLst>
                <a:gd fmla="val 60000" name="adj1"/>
                <a:gd fmla="val 50000" name="adj2"/>
              </a:avLst>
            </a:prstGeom>
            <a:solidFill>
              <a:srgbClr val="B1C0D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3" name="Google Shape;603;p51"/>
            <p:cNvSpPr txBox="1"/>
            <p:nvPr/>
          </p:nvSpPr>
          <p:spPr>
            <a:xfrm>
              <a:off x="8832374" y="2263255"/>
              <a:ext cx="499152" cy="302258"/>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rgbClr val="000000"/>
                </a:buClr>
                <a:buSzPts val="1700"/>
                <a:buFont typeface="Arial"/>
                <a:buNone/>
              </a:pPr>
              <a:r>
                <a:t/>
              </a:r>
              <a:endParaRPr b="0" i="0" sz="1700" u="none" cap="none" strike="noStrike">
                <a:solidFill>
                  <a:schemeClr val="lt1"/>
                </a:solidFill>
                <a:latin typeface="Arial"/>
                <a:ea typeface="Arial"/>
                <a:cs typeface="Arial"/>
                <a:sym typeface="Arial"/>
              </a:endParaRPr>
            </a:p>
          </p:txBody>
        </p:sp>
        <p:sp>
          <p:nvSpPr>
            <p:cNvPr id="604" name="Google Shape;604;p51"/>
            <p:cNvSpPr/>
            <p:nvPr/>
          </p:nvSpPr>
          <p:spPr>
            <a:xfrm>
              <a:off x="9752585" y="2009708"/>
              <a:ext cx="2023377" cy="1214026"/>
            </a:xfrm>
            <a:prstGeom prst="roundRect">
              <a:avLst>
                <a:gd fmla="val 10000"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5" name="Google Shape;605;p51"/>
            <p:cNvSpPr txBox="1"/>
            <p:nvPr/>
          </p:nvSpPr>
          <p:spPr>
            <a:xfrm>
              <a:off x="9752585" y="2009708"/>
              <a:ext cx="2023377" cy="809351"/>
            </a:xfrm>
            <a:prstGeom prst="rect">
              <a:avLst/>
            </a:prstGeom>
            <a:noFill/>
            <a:ln>
              <a:noFill/>
            </a:ln>
          </p:spPr>
          <p:txBody>
            <a:bodyPr anchorCtr="0" anchor="t" bIns="80000" lIns="149350" spcFirstLastPara="1" rIns="149350" wrap="square" tIns="149350">
              <a:noAutofit/>
            </a:bodyPr>
            <a:lstStyle/>
            <a:p>
              <a:pPr indent="0" lvl="0" marL="0" marR="0" rtl="0" algn="l">
                <a:lnSpc>
                  <a:spcPct val="90000"/>
                </a:lnSpc>
                <a:spcBef>
                  <a:spcPts val="0"/>
                </a:spcBef>
                <a:spcAft>
                  <a:spcPts val="0"/>
                </a:spcAft>
                <a:buNone/>
              </a:pPr>
              <a:r>
                <a:rPr b="0" i="0" lang="en-US" sz="2100" u="none" cap="none" strike="noStrike">
                  <a:solidFill>
                    <a:schemeClr val="dk1"/>
                  </a:solidFill>
                  <a:latin typeface="Bricolage Grotesque"/>
                  <a:ea typeface="Bricolage Grotesque"/>
                  <a:cs typeface="Bricolage Grotesque"/>
                  <a:sym typeface="Bricolage Grotesque"/>
                </a:rPr>
                <a:t>Βήμα 4: </a:t>
              </a:r>
              <a:br>
                <a:rPr b="0" i="0" lang="en-US" sz="2100" u="none" cap="none" strike="noStrike">
                  <a:solidFill>
                    <a:schemeClr val="dk1"/>
                  </a:solidFill>
                  <a:latin typeface="Bricolage Grotesque"/>
                  <a:ea typeface="Bricolage Grotesque"/>
                  <a:cs typeface="Bricolage Grotesque"/>
                  <a:sym typeface="Bricolage Grotesque"/>
                </a:rPr>
              </a:br>
              <a:endParaRPr b="0" i="0" sz="2100" u="none" cap="none" strike="noStrike">
                <a:solidFill>
                  <a:schemeClr val="dk1"/>
                </a:solidFill>
                <a:latin typeface="Arial"/>
                <a:ea typeface="Arial"/>
                <a:cs typeface="Arial"/>
                <a:sym typeface="Arial"/>
              </a:endParaRPr>
            </a:p>
          </p:txBody>
        </p:sp>
        <p:sp>
          <p:nvSpPr>
            <p:cNvPr id="606" name="Google Shape;606;p51"/>
            <p:cNvSpPr/>
            <p:nvPr/>
          </p:nvSpPr>
          <p:spPr>
            <a:xfrm>
              <a:off x="10167011" y="2819059"/>
              <a:ext cx="2023377" cy="3299231"/>
            </a:xfrm>
            <a:prstGeom prst="roundRect">
              <a:avLst>
                <a:gd fmla="val 10000" name="adj"/>
              </a:avLst>
            </a:prstGeom>
            <a:solidFill>
              <a:schemeClr val="lt1">
                <a:alpha val="89411"/>
              </a:schemeClr>
            </a:solidFill>
            <a:ln cap="flat" cmpd="sng" w="254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7" name="Google Shape;607;p51"/>
            <p:cNvSpPr txBox="1"/>
            <p:nvPr/>
          </p:nvSpPr>
          <p:spPr>
            <a:xfrm>
              <a:off x="10226274" y="2878322"/>
              <a:ext cx="1904851" cy="3180705"/>
            </a:xfrm>
            <a:prstGeom prst="rect">
              <a:avLst/>
            </a:prstGeom>
            <a:noFill/>
            <a:ln>
              <a:noFill/>
            </a:ln>
          </p:spPr>
          <p:txBody>
            <a:bodyPr anchorCtr="0" anchor="t" bIns="149350" lIns="149350" spcFirstLastPara="1" rIns="149350" wrap="square" tIns="149350">
              <a:noAutofit/>
            </a:bodyPr>
            <a:lstStyle/>
            <a:p>
              <a:pPr indent="0" lvl="1" marL="0" marR="0" rtl="0" algn="l">
                <a:lnSpc>
                  <a:spcPct val="90000"/>
                </a:lnSpc>
                <a:spcBef>
                  <a:spcPts val="0"/>
                </a:spcBef>
                <a:spcAft>
                  <a:spcPts val="0"/>
                </a:spcAft>
                <a:buNone/>
              </a:pPr>
              <a:r>
                <a:rPr b="0" i="0" lang="en-US" sz="2100" u="none" cap="none" strike="noStrike">
                  <a:solidFill>
                    <a:schemeClr val="dk1"/>
                  </a:solidFill>
                  <a:latin typeface="Calibri"/>
                  <a:ea typeface="Calibri"/>
                  <a:cs typeface="Calibri"/>
                  <a:sym typeface="Calibri"/>
                </a:rPr>
                <a:t>Ιχνηλάτηση Ισχυρισμών –</a:t>
              </a:r>
              <a:endParaRPr b="0" i="0" sz="2100" u="none" cap="none" strike="noStrike">
                <a:solidFill>
                  <a:schemeClr val="dk1"/>
                </a:solidFill>
                <a:latin typeface="Calibri"/>
                <a:ea typeface="Calibri"/>
                <a:cs typeface="Calibri"/>
                <a:sym typeface="Calibri"/>
              </a:endParaRPr>
            </a:p>
            <a:p>
              <a:pPr indent="0" lvl="1" marL="0" marR="0" rtl="0" algn="l">
                <a:lnSpc>
                  <a:spcPct val="90000"/>
                </a:lnSpc>
                <a:spcBef>
                  <a:spcPts val="0"/>
                </a:spcBef>
                <a:spcAft>
                  <a:spcPts val="0"/>
                </a:spcAft>
                <a:buNone/>
              </a:pPr>
              <a:r>
                <a:t/>
              </a:r>
              <a:endParaRPr b="0" i="0" sz="2100" u="none" cap="none" strike="noStrike">
                <a:solidFill>
                  <a:schemeClr val="dk1"/>
                </a:solidFill>
                <a:latin typeface="Calibri"/>
                <a:ea typeface="Calibri"/>
                <a:cs typeface="Calibri"/>
                <a:sym typeface="Calibri"/>
              </a:endParaRPr>
            </a:p>
            <a:p>
              <a:pPr indent="0" lvl="1" marL="0" marR="0" rtl="0" algn="l">
                <a:lnSpc>
                  <a:spcPct val="90000"/>
                </a:lnSpc>
                <a:spcBef>
                  <a:spcPts val="0"/>
                </a:spcBef>
                <a:spcAft>
                  <a:spcPts val="0"/>
                </a:spcAft>
                <a:buNone/>
              </a:pPr>
              <a:r>
                <a:rPr b="0" i="0" lang="en-US" sz="2100" u="none" cap="none" strike="noStrike">
                  <a:solidFill>
                    <a:schemeClr val="dk1"/>
                  </a:solidFill>
                  <a:latin typeface="Calibri"/>
                  <a:ea typeface="Calibri"/>
                  <a:cs typeface="Calibri"/>
                  <a:sym typeface="Calibri"/>
                </a:rPr>
                <a:t>Κάντε αντίστροφη αναζήτηση για βασικά αποσπάσματα ή εικόνες.</a:t>
              </a:r>
              <a:endParaRPr b="0" i="0" sz="2100" u="none" cap="none" strike="noStrike">
                <a:solidFill>
                  <a:schemeClr val="dk1"/>
                </a:solidFill>
                <a:latin typeface="Calibri"/>
                <a:ea typeface="Calibri"/>
                <a:cs typeface="Calibri"/>
                <a:sym typeface="Calibri"/>
              </a:endParaRPr>
            </a:p>
          </p:txBody>
        </p:sp>
      </p:gr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1" name="Shape 611"/>
        <p:cNvGrpSpPr/>
        <p:nvPr/>
      </p:nvGrpSpPr>
      <p:grpSpPr>
        <a:xfrm>
          <a:off x="0" y="0"/>
          <a:ext cx="0" cy="0"/>
          <a:chOff x="0" y="0"/>
          <a:chExt cx="0" cy="0"/>
        </a:xfrm>
      </p:grpSpPr>
      <p:sp>
        <p:nvSpPr>
          <p:cNvPr id="612" name="Google Shape;612;p52"/>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Calibri"/>
                <a:ea typeface="Calibri"/>
                <a:cs typeface="Calibri"/>
                <a:sym typeface="Calibri"/>
              </a:rPr>
              <a:t>Τι εντόπισες</a:t>
            </a:r>
            <a:r>
              <a:rPr b="1" lang="en-US">
                <a:latin typeface="Calibri"/>
                <a:ea typeface="Calibri"/>
                <a:cs typeface="Calibri"/>
                <a:sym typeface="Calibri"/>
              </a:rPr>
              <a:t>;</a:t>
            </a:r>
            <a:endParaRPr b="1">
              <a:latin typeface="Calibri"/>
              <a:ea typeface="Calibri"/>
              <a:cs typeface="Calibri"/>
              <a:sym typeface="Calibri"/>
            </a:endParaRPr>
          </a:p>
        </p:txBody>
      </p:sp>
      <p:sp>
        <p:nvSpPr>
          <p:cNvPr id="613" name="Google Shape;613;p52"/>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b="1" lang="en-US">
                <a:solidFill>
                  <a:schemeClr val="dk1"/>
                </a:solidFill>
                <a:latin typeface="Bricolage Grotesque"/>
                <a:ea typeface="Bricolage Grotesque"/>
                <a:cs typeface="Bricolage Grotesque"/>
                <a:sym typeface="Bricolage Grotesque"/>
              </a:rPr>
              <a:t>Ερωτήσεις για Αναστοχασμό:</a:t>
            </a:r>
            <a:endParaRPr b="1">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57200" lvl="0" marL="482600" rtl="0" algn="l">
              <a:lnSpc>
                <a:spcPct val="100000"/>
              </a:lnSpc>
              <a:spcBef>
                <a:spcPts val="640"/>
              </a:spcBef>
              <a:spcAft>
                <a:spcPts val="0"/>
              </a:spcAft>
              <a:buSzPts val="3200"/>
              <a:buFont typeface="Arial"/>
              <a:buChar char="•"/>
            </a:pPr>
            <a:r>
              <a:rPr lang="en-US">
                <a:solidFill>
                  <a:schemeClr val="dk1"/>
                </a:solidFill>
                <a:latin typeface="Calibri"/>
                <a:ea typeface="Calibri"/>
                <a:cs typeface="Calibri"/>
                <a:sym typeface="Calibri"/>
              </a:rPr>
              <a:t>Ποιο βήμα της μεθόδου SIFT ήταν το πιο δύσκολο να εφαρμοστεί;</a:t>
            </a:r>
            <a:endParaRPr>
              <a:solidFill>
                <a:schemeClr val="dk1"/>
              </a:solidFill>
              <a:latin typeface="Calibri"/>
              <a:ea typeface="Calibri"/>
              <a:cs typeface="Calibri"/>
              <a:sym typeface="Calibri"/>
            </a:endParaRPr>
          </a:p>
          <a:p>
            <a:pPr indent="-457200" lvl="0" marL="482600" rtl="0" algn="l">
              <a:lnSpc>
                <a:spcPct val="100000"/>
              </a:lnSpc>
              <a:spcBef>
                <a:spcPts val="640"/>
              </a:spcBef>
              <a:spcAft>
                <a:spcPts val="0"/>
              </a:spcAft>
              <a:buSzPts val="3200"/>
              <a:buFont typeface="Arial"/>
              <a:buChar char="•"/>
            </a:pPr>
            <a:r>
              <a:rPr lang="en-US">
                <a:solidFill>
                  <a:schemeClr val="dk1"/>
                </a:solidFill>
                <a:latin typeface="Calibri"/>
                <a:ea typeface="Calibri"/>
                <a:cs typeface="Calibri"/>
                <a:sym typeface="Calibri"/>
              </a:rPr>
              <a:t>Έχετε κοινοποιήσει ποτέ κάτι στα μέσα κοινωνικής δικτύωσης πριν επαληθεύσετε την ακρίβειά του; </a:t>
            </a:r>
            <a:endParaRPr>
              <a:solidFill>
                <a:schemeClr val="dk1"/>
              </a:solidFill>
              <a:latin typeface="Calibri"/>
              <a:ea typeface="Calibri"/>
              <a:cs typeface="Calibri"/>
              <a:sym typeface="Calibri"/>
            </a:endParaRPr>
          </a:p>
          <a:p>
            <a:pPr indent="-457200" lvl="0" marL="482600" rtl="0" algn="l">
              <a:lnSpc>
                <a:spcPct val="100000"/>
              </a:lnSpc>
              <a:spcBef>
                <a:spcPts val="640"/>
              </a:spcBef>
              <a:spcAft>
                <a:spcPts val="0"/>
              </a:spcAft>
              <a:buSzPts val="3200"/>
              <a:buFont typeface="Arial"/>
              <a:buChar char="•"/>
            </a:pPr>
            <a:r>
              <a:rPr lang="en-US">
                <a:solidFill>
                  <a:schemeClr val="dk1"/>
                </a:solidFill>
                <a:latin typeface="Calibri"/>
                <a:ea typeface="Calibri"/>
                <a:cs typeface="Calibri"/>
                <a:sym typeface="Calibri"/>
              </a:rPr>
              <a:t>Τι συνέβη;</a:t>
            </a:r>
            <a:endParaRPr>
              <a:solidFill>
                <a:schemeClr val="dk1"/>
              </a:solidFill>
              <a:latin typeface="Calibri"/>
              <a:ea typeface="Calibri"/>
              <a:cs typeface="Calibri"/>
              <a:sym typeface="Calibri"/>
            </a:endParaRPr>
          </a:p>
          <a:p>
            <a:pPr indent="-457200" lvl="0" marL="482600" rtl="0" algn="l">
              <a:lnSpc>
                <a:spcPct val="100000"/>
              </a:lnSpc>
              <a:spcBef>
                <a:spcPts val="640"/>
              </a:spcBef>
              <a:spcAft>
                <a:spcPts val="0"/>
              </a:spcAft>
              <a:buSzPts val="3200"/>
              <a:buFont typeface="Arial"/>
              <a:buChar char="•"/>
            </a:pPr>
            <a:r>
              <a:rPr lang="en-US">
                <a:solidFill>
                  <a:schemeClr val="dk1"/>
                </a:solidFill>
                <a:latin typeface="Calibri"/>
                <a:ea typeface="Calibri"/>
                <a:cs typeface="Calibri"/>
                <a:sym typeface="Calibri"/>
              </a:rPr>
              <a:t>Ποιες είναι οι αγαπημένες σας στρατηγικές ή εργαλεία για τον εντοπισμό παραπληροφόρησης;</a:t>
            </a:r>
            <a:endParaRPr>
              <a:solidFill>
                <a:schemeClr val="dk1"/>
              </a:solidFill>
              <a:latin typeface="Calibri"/>
              <a:ea typeface="Calibri"/>
              <a:cs typeface="Calibri"/>
              <a:sym typeface="Calibri"/>
            </a:endParaRPr>
          </a:p>
          <a:p>
            <a:pPr indent="-457200" lvl="0" marL="482600" rtl="0" algn="l">
              <a:lnSpc>
                <a:spcPct val="100000"/>
              </a:lnSpc>
              <a:spcBef>
                <a:spcPts val="640"/>
              </a:spcBef>
              <a:spcAft>
                <a:spcPts val="0"/>
              </a:spcAft>
              <a:buSzPts val="3200"/>
              <a:buFont typeface="Arial"/>
              <a:buChar char="•"/>
            </a:pPr>
            <a:r>
              <a:rPr lang="en-US">
                <a:solidFill>
                  <a:schemeClr val="dk1"/>
                </a:solidFill>
                <a:latin typeface="Calibri"/>
                <a:ea typeface="Calibri"/>
                <a:cs typeface="Calibri"/>
                <a:sym typeface="Calibri"/>
              </a:rPr>
              <a:t>Τι συμβουλή θα δίνατε σε άλλους για την επαλήθευση περιεχομένου;</a:t>
            </a:r>
            <a:endParaRPr>
              <a:latin typeface="Calibri"/>
              <a:ea typeface="Calibri"/>
              <a:cs typeface="Calibri"/>
              <a:sym typeface="Calibri"/>
            </a:endParaRPr>
          </a:p>
        </p:txBody>
      </p:sp>
      <p:sp>
        <p:nvSpPr>
          <p:cNvPr id="614" name="Google Shape;614;p52"/>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615" name="Google Shape;615;p52"/>
          <p:cNvGrpSpPr/>
          <p:nvPr/>
        </p:nvGrpSpPr>
        <p:grpSpPr>
          <a:xfrm>
            <a:off x="790770" y="-112458"/>
            <a:ext cx="1427175" cy="786776"/>
            <a:chOff x="0" y="-38100"/>
            <a:chExt cx="373234" cy="205757"/>
          </a:xfrm>
        </p:grpSpPr>
        <p:sp>
          <p:nvSpPr>
            <p:cNvPr id="616" name="Google Shape;616;p52"/>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17" name="Google Shape;617;p52"/>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18" name="Google Shape;618;p52"/>
          <p:cNvGrpSpPr/>
          <p:nvPr/>
        </p:nvGrpSpPr>
        <p:grpSpPr>
          <a:xfrm>
            <a:off x="0" y="-112458"/>
            <a:ext cx="315272" cy="786776"/>
            <a:chOff x="0" y="-38100"/>
            <a:chExt cx="82450" cy="205757"/>
          </a:xfrm>
        </p:grpSpPr>
        <p:sp>
          <p:nvSpPr>
            <p:cNvPr id="619" name="Google Shape;619;p52"/>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20" name="Google Shape;620;p52"/>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21" name="Google Shape;621;p52"/>
          <p:cNvGrpSpPr/>
          <p:nvPr/>
        </p:nvGrpSpPr>
        <p:grpSpPr>
          <a:xfrm>
            <a:off x="0" y="1116904"/>
            <a:ext cx="503883" cy="1931922"/>
            <a:chOff x="0" y="-38100"/>
            <a:chExt cx="131775" cy="505235"/>
          </a:xfrm>
        </p:grpSpPr>
        <p:sp>
          <p:nvSpPr>
            <p:cNvPr id="622" name="Google Shape;622;p52"/>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23" name="Google Shape;623;p52"/>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7" name="Shape 627"/>
        <p:cNvGrpSpPr/>
        <p:nvPr/>
      </p:nvGrpSpPr>
      <p:grpSpPr>
        <a:xfrm>
          <a:off x="0" y="0"/>
          <a:ext cx="0" cy="0"/>
          <a:chOff x="0" y="0"/>
          <a:chExt cx="0" cy="0"/>
        </a:xfrm>
      </p:grpSpPr>
      <p:sp>
        <p:nvSpPr>
          <p:cNvPr id="628" name="Google Shape;628;p53"/>
          <p:cNvSpPr txBox="1"/>
          <p:nvPr>
            <p:ph type="ctrTitle"/>
          </p:nvPr>
        </p:nvSpPr>
        <p:spPr>
          <a:xfrm>
            <a:off x="3817428" y="356216"/>
            <a:ext cx="13624409" cy="1470025"/>
          </a:xfrm>
          <a:prstGeom prst="rect">
            <a:avLst/>
          </a:prstGeom>
          <a:noFill/>
          <a:ln>
            <a:noFill/>
          </a:ln>
        </p:spPr>
        <p:txBody>
          <a:bodyPr anchorCtr="0" anchor="ctr" bIns="45700" lIns="91425" spcFirstLastPara="1" rIns="91425" wrap="square" tIns="45700">
            <a:normAutofit/>
          </a:bodyPr>
          <a:lstStyle/>
          <a:p>
            <a:pPr indent="0" lvl="0" marL="0" rtl="0" algn="l">
              <a:lnSpc>
                <a:spcPct val="100000"/>
              </a:lnSpc>
              <a:spcBef>
                <a:spcPts val="0"/>
              </a:spcBef>
              <a:spcAft>
                <a:spcPts val="0"/>
              </a:spcAft>
              <a:buSzPts val="1800"/>
              <a:buNone/>
            </a:pPr>
            <a:r>
              <a:rPr b="1" lang="en-US">
                <a:solidFill>
                  <a:schemeClr val="dk1"/>
                </a:solidFill>
                <a:latin typeface="Bricolage Grotesque"/>
                <a:ea typeface="Bricolage Grotesque"/>
                <a:cs typeface="Bricolage Grotesque"/>
                <a:sym typeface="Bricolage Grotesque"/>
              </a:rPr>
              <a:t>Η Μέθοδος SIFT είναι Κλειδί για την Κριτική Σκέψη</a:t>
            </a:r>
            <a:endParaRPr/>
          </a:p>
        </p:txBody>
      </p:sp>
      <p:sp>
        <p:nvSpPr>
          <p:cNvPr id="629" name="Google Shape;629;p53"/>
          <p:cNvSpPr txBox="1"/>
          <p:nvPr>
            <p:ph idx="1" type="subTitle"/>
          </p:nvPr>
        </p:nvSpPr>
        <p:spPr>
          <a:xfrm>
            <a:off x="1013345" y="2589663"/>
            <a:ext cx="16428493" cy="7059304"/>
          </a:xfrm>
          <a:prstGeom prst="rect">
            <a:avLst/>
          </a:prstGeom>
          <a:noFill/>
          <a:ln cap="flat" cmpd="sng" w="9525">
            <a:solidFill>
              <a:schemeClr val="dk2"/>
            </a:solidFill>
            <a:prstDash val="solid"/>
            <a:round/>
            <a:headEnd len="sm" w="sm" type="none"/>
            <a:tailEnd len="sm" w="sm" type="none"/>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t/>
            </a:r>
            <a:endParaRPr>
              <a:solidFill>
                <a:schemeClr val="dk1"/>
              </a:solidFill>
              <a:latin typeface="Calibri"/>
              <a:ea typeface="Calibri"/>
              <a:cs typeface="Calibri"/>
              <a:sym typeface="Calibri"/>
            </a:endParaRPr>
          </a:p>
          <a:p>
            <a:pPr indent="-514350" lvl="0" marL="539750" rtl="0" algn="l">
              <a:lnSpc>
                <a:spcPct val="200000"/>
              </a:lnSpc>
              <a:spcBef>
                <a:spcPts val="640"/>
              </a:spcBef>
              <a:spcAft>
                <a:spcPts val="0"/>
              </a:spcAft>
              <a:buSzPts val="3200"/>
              <a:buFont typeface="Arial"/>
              <a:buAutoNum type="arabicPeriod"/>
            </a:pPr>
            <a:r>
              <a:rPr lang="en-US">
                <a:solidFill>
                  <a:schemeClr val="dk1"/>
                </a:solidFill>
                <a:latin typeface="Calibri"/>
                <a:ea typeface="Calibri"/>
                <a:cs typeface="Calibri"/>
                <a:sym typeface="Calibri"/>
              </a:rPr>
              <a:t>Πάντα να σταματάτε και να αξιολογείτε το περιεχόμενο πριν ενεργήσετε.</a:t>
            </a:r>
            <a:endParaRPr>
              <a:solidFill>
                <a:schemeClr val="dk1"/>
              </a:solidFill>
              <a:latin typeface="Calibri"/>
              <a:ea typeface="Calibri"/>
              <a:cs typeface="Calibri"/>
              <a:sym typeface="Calibri"/>
            </a:endParaRPr>
          </a:p>
          <a:p>
            <a:pPr indent="-514350" lvl="0" marL="539750" rtl="0" algn="l">
              <a:lnSpc>
                <a:spcPct val="200000"/>
              </a:lnSpc>
              <a:spcBef>
                <a:spcPts val="640"/>
              </a:spcBef>
              <a:spcAft>
                <a:spcPts val="0"/>
              </a:spcAft>
              <a:buSzPts val="3200"/>
              <a:buFont typeface="Arial"/>
              <a:buAutoNum type="arabicPeriod"/>
            </a:pPr>
            <a:r>
              <a:rPr lang="en-US">
                <a:solidFill>
                  <a:schemeClr val="dk1"/>
                </a:solidFill>
                <a:latin typeface="Calibri"/>
                <a:ea typeface="Calibri"/>
                <a:cs typeface="Calibri"/>
                <a:sym typeface="Calibri"/>
              </a:rPr>
              <a:t>Επαληθεύστε τις πηγές χρησιμοποιώντας αξιόπιστα εργαλεία.Κατανοήστε το αρχικό πλαίσιο πίσω από ισχυρισμούς ή εικόνες.</a:t>
            </a:r>
            <a:endParaRPr>
              <a:solidFill>
                <a:schemeClr val="dk1"/>
              </a:solidFill>
              <a:latin typeface="Calibri"/>
              <a:ea typeface="Calibri"/>
              <a:cs typeface="Calibri"/>
              <a:sym typeface="Calibri"/>
            </a:endParaRPr>
          </a:p>
          <a:p>
            <a:pPr indent="-514350" lvl="0" marL="539750" rtl="0" algn="l">
              <a:lnSpc>
                <a:spcPct val="200000"/>
              </a:lnSpc>
              <a:spcBef>
                <a:spcPts val="640"/>
              </a:spcBef>
              <a:spcAft>
                <a:spcPts val="0"/>
              </a:spcAft>
              <a:buSzPts val="3200"/>
              <a:buFont typeface="Arial"/>
              <a:buAutoNum type="arabicPeriod"/>
            </a:pPr>
            <a:r>
              <a:rPr lang="en-US">
                <a:solidFill>
                  <a:schemeClr val="dk1"/>
                </a:solidFill>
                <a:latin typeface="Calibri"/>
                <a:ea typeface="Calibri"/>
                <a:cs typeface="Calibri"/>
                <a:sym typeface="Calibri"/>
              </a:rPr>
              <a:t>Διαδώστε την επίγνωση σχετικά με τον εντοπισμό παραπληροφόρησης στα δίκτυά σας.</a:t>
            </a:r>
            <a:endParaRPr>
              <a:solidFill>
                <a:schemeClr val="dk1"/>
              </a:solidFill>
              <a:latin typeface="Calibri"/>
              <a:ea typeface="Calibri"/>
              <a:cs typeface="Calibri"/>
              <a:sym typeface="Calibri"/>
            </a:endParaRPr>
          </a:p>
        </p:txBody>
      </p:sp>
      <p:sp>
        <p:nvSpPr>
          <p:cNvPr id="630" name="Google Shape;630;p53"/>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631" name="Google Shape;631;p53"/>
          <p:cNvGrpSpPr/>
          <p:nvPr/>
        </p:nvGrpSpPr>
        <p:grpSpPr>
          <a:xfrm>
            <a:off x="790770" y="-112458"/>
            <a:ext cx="1427175" cy="786776"/>
            <a:chOff x="0" y="-38100"/>
            <a:chExt cx="373234" cy="205757"/>
          </a:xfrm>
        </p:grpSpPr>
        <p:sp>
          <p:nvSpPr>
            <p:cNvPr id="632" name="Google Shape;632;p53"/>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33" name="Google Shape;633;p53"/>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34" name="Google Shape;634;p53"/>
          <p:cNvGrpSpPr/>
          <p:nvPr/>
        </p:nvGrpSpPr>
        <p:grpSpPr>
          <a:xfrm>
            <a:off x="0" y="-112458"/>
            <a:ext cx="315272" cy="786776"/>
            <a:chOff x="0" y="-38100"/>
            <a:chExt cx="82450" cy="205757"/>
          </a:xfrm>
        </p:grpSpPr>
        <p:sp>
          <p:nvSpPr>
            <p:cNvPr id="635" name="Google Shape;635;p53"/>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36" name="Google Shape;636;p53"/>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37" name="Google Shape;637;p53"/>
          <p:cNvGrpSpPr/>
          <p:nvPr/>
        </p:nvGrpSpPr>
        <p:grpSpPr>
          <a:xfrm>
            <a:off x="0" y="1116904"/>
            <a:ext cx="503883" cy="1931922"/>
            <a:chOff x="0" y="-38100"/>
            <a:chExt cx="131775" cy="505235"/>
          </a:xfrm>
        </p:grpSpPr>
        <p:sp>
          <p:nvSpPr>
            <p:cNvPr id="638" name="Google Shape;638;p53"/>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39" name="Google Shape;639;p53"/>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4" name="Shape 644"/>
        <p:cNvGrpSpPr/>
        <p:nvPr/>
      </p:nvGrpSpPr>
      <p:grpSpPr>
        <a:xfrm>
          <a:off x="0" y="0"/>
          <a:ext cx="0" cy="0"/>
          <a:chOff x="0" y="0"/>
          <a:chExt cx="0" cy="0"/>
        </a:xfrm>
      </p:grpSpPr>
      <p:sp>
        <p:nvSpPr>
          <p:cNvPr id="645" name="Google Shape;645;p7"/>
          <p:cNvSpPr/>
          <p:nvPr/>
        </p:nvSpPr>
        <p:spPr>
          <a:xfrm>
            <a:off x="15608462" y="484130"/>
            <a:ext cx="2391831" cy="1128627"/>
          </a:xfrm>
          <a:custGeom>
            <a:rect b="b" l="l" r="r" t="t"/>
            <a:pathLst>
              <a:path extrusionOk="0" h="1408249" w="3521366">
                <a:moveTo>
                  <a:pt x="0" y="0"/>
                </a:moveTo>
                <a:lnTo>
                  <a:pt x="3521366" y="0"/>
                </a:lnTo>
                <a:lnTo>
                  <a:pt x="3521366" y="1408249"/>
                </a:lnTo>
                <a:lnTo>
                  <a:pt x="0" y="1408249"/>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cap="none" strike="noStrike">
              <a:solidFill>
                <a:schemeClr val="dk1"/>
              </a:solidFill>
              <a:latin typeface="Ubuntu"/>
              <a:ea typeface="Ubuntu"/>
              <a:cs typeface="Ubuntu"/>
              <a:sym typeface="Ubuntu"/>
            </a:endParaRPr>
          </a:p>
        </p:txBody>
      </p:sp>
      <p:sp>
        <p:nvSpPr>
          <p:cNvPr id="646" name="Google Shape;646;p7"/>
          <p:cNvSpPr txBox="1"/>
          <p:nvPr>
            <p:ph idx="11" type="ftr"/>
          </p:nvPr>
        </p:nvSpPr>
        <p:spPr>
          <a:xfrm>
            <a:off x="3124200" y="6356351"/>
            <a:ext cx="2895600" cy="365126"/>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t/>
            </a:r>
            <a:endParaRPr/>
          </a:p>
        </p:txBody>
      </p:sp>
      <p:pic>
        <p:nvPicPr>
          <p:cNvPr descr="A blue sign with white text and colorful letters&#10;&#10;Description automatically generated" id="647" name="Google Shape;647;p7"/>
          <p:cNvPicPr preferRelativeResize="0"/>
          <p:nvPr/>
        </p:nvPicPr>
        <p:blipFill rotWithShape="1">
          <a:blip r:embed="rId4">
            <a:alphaModFix/>
          </a:blip>
          <a:srcRect b="0" l="0" r="0" t="0"/>
          <a:stretch/>
        </p:blipFill>
        <p:spPr>
          <a:xfrm>
            <a:off x="13572455" y="695257"/>
            <a:ext cx="1774539" cy="894398"/>
          </a:xfrm>
          <a:prstGeom prst="rect">
            <a:avLst/>
          </a:prstGeom>
          <a:noFill/>
          <a:ln>
            <a:noFill/>
          </a:ln>
        </p:spPr>
      </p:pic>
      <p:sp>
        <p:nvSpPr>
          <p:cNvPr id="648" name="Google Shape;648;p7"/>
          <p:cNvSpPr txBox="1"/>
          <p:nvPr/>
        </p:nvSpPr>
        <p:spPr>
          <a:xfrm>
            <a:off x="989636" y="2673752"/>
            <a:ext cx="184731" cy="41549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t/>
            </a:r>
            <a:endParaRPr b="0" i="0" sz="2100" u="none" cap="none" strike="noStrike">
              <a:solidFill>
                <a:srgbClr val="000000"/>
              </a:solidFill>
              <a:latin typeface="Arial"/>
              <a:ea typeface="Arial"/>
              <a:cs typeface="Arial"/>
              <a:sym typeface="Arial"/>
            </a:endParaRPr>
          </a:p>
        </p:txBody>
      </p:sp>
      <p:pic>
        <p:nvPicPr>
          <p:cNvPr id="649" name="Google Shape;649;p7"/>
          <p:cNvPicPr preferRelativeResize="0"/>
          <p:nvPr/>
        </p:nvPicPr>
        <p:blipFill rotWithShape="1">
          <a:blip r:embed="rId5">
            <a:alphaModFix/>
          </a:blip>
          <a:srcRect b="0" l="0" r="0" t="0"/>
          <a:stretch/>
        </p:blipFill>
        <p:spPr>
          <a:xfrm>
            <a:off x="1296808" y="2256865"/>
            <a:ext cx="5773271" cy="5773271"/>
          </a:xfrm>
          <a:prstGeom prst="rect">
            <a:avLst/>
          </a:prstGeom>
          <a:noFill/>
          <a:ln>
            <a:noFill/>
          </a:ln>
        </p:spPr>
      </p:pic>
      <p:sp>
        <p:nvSpPr>
          <p:cNvPr id="650" name="Google Shape;650;p7"/>
          <p:cNvSpPr txBox="1"/>
          <p:nvPr/>
        </p:nvSpPr>
        <p:spPr>
          <a:xfrm>
            <a:off x="7847194" y="1973804"/>
            <a:ext cx="9451172" cy="7617941"/>
          </a:xfrm>
          <a:prstGeom prst="rect">
            <a:avLst/>
          </a:prstGeom>
          <a:noFill/>
          <a:ln>
            <a:noFill/>
          </a:ln>
        </p:spPr>
        <p:txBody>
          <a:bodyPr anchorCtr="0" anchor="t" bIns="45700" lIns="91425" spcFirstLastPara="1" rIns="91425" wrap="square" tIns="45700">
            <a:normAutofit fontScale="77500" lnSpcReduction="20000"/>
          </a:bodyPr>
          <a:lstStyle/>
          <a:p>
            <a:pPr indent="-431822" lvl="0" marL="457223" marR="0" rtl="0" algn="l">
              <a:lnSpc>
                <a:spcPct val="100000"/>
              </a:lnSpc>
              <a:spcBef>
                <a:spcPts val="640"/>
              </a:spcBef>
              <a:spcAft>
                <a:spcPts val="0"/>
              </a:spcAft>
              <a:buNone/>
            </a:pPr>
            <a:r>
              <a:rPr b="0" i="0" lang="en-US" sz="3000" u="none" cap="none" strike="noStrike">
                <a:solidFill>
                  <a:schemeClr val="dk1"/>
                </a:solidFill>
                <a:latin typeface="Ubuntu"/>
                <a:ea typeface="Ubuntu"/>
                <a:cs typeface="Ubuntu"/>
                <a:sym typeface="Ubuntu"/>
              </a:rPr>
              <a:t>	</a:t>
            </a:r>
            <a:r>
              <a:rPr b="0" i="0" lang="en-US" sz="4800" u="none" cap="none" strike="noStrike">
                <a:solidFill>
                  <a:schemeClr val="dk1"/>
                </a:solidFill>
                <a:latin typeface="Calibri"/>
                <a:ea typeface="Calibri"/>
                <a:cs typeface="Calibri"/>
                <a:sym typeface="Calibri"/>
              </a:rPr>
              <a:t>Το περιεχόμενο που δημιουργείται από τεχνητή νοημοσύνη μπορεί να αφορά κείμενο, εικόνες, βίντεο ή ήχο που δημιουργούνται με τη χρήση αλγορίθμων τεχνητής νοημοσύνης.</a:t>
            </a:r>
            <a:endParaRPr b="0" i="0" sz="4800" u="none" cap="none" strike="noStrike">
              <a:solidFill>
                <a:srgbClr val="000000"/>
              </a:solidFill>
              <a:latin typeface="Calibri"/>
              <a:ea typeface="Calibri"/>
              <a:cs typeface="Calibri"/>
              <a:sym typeface="Calibri"/>
            </a:endParaRPr>
          </a:p>
          <a:p>
            <a:pPr indent="-431822" lvl="0" marL="457223" marR="0" rtl="0" algn="l">
              <a:lnSpc>
                <a:spcPct val="100000"/>
              </a:lnSpc>
              <a:spcBef>
                <a:spcPts val="640"/>
              </a:spcBef>
              <a:spcAft>
                <a:spcPts val="0"/>
              </a:spcAft>
              <a:buNone/>
            </a:pPr>
            <a:r>
              <a:t/>
            </a:r>
            <a:endParaRPr b="0" i="0" sz="4800" u="none" cap="none" strike="noStrike">
              <a:solidFill>
                <a:schemeClr val="dk1"/>
              </a:solidFill>
              <a:latin typeface="Calibri"/>
              <a:ea typeface="Calibri"/>
              <a:cs typeface="Calibri"/>
              <a:sym typeface="Calibri"/>
            </a:endParaRPr>
          </a:p>
          <a:p>
            <a:pPr indent="-431822" lvl="0" marL="457223" marR="0" rtl="0" algn="l">
              <a:lnSpc>
                <a:spcPct val="100000"/>
              </a:lnSpc>
              <a:spcBef>
                <a:spcPts val="640"/>
              </a:spcBef>
              <a:spcAft>
                <a:spcPts val="0"/>
              </a:spcAft>
              <a:buNone/>
            </a:pPr>
            <a:r>
              <a:rPr b="0" i="0" lang="en-US" sz="4800" u="none" cap="none" strike="noStrike">
                <a:solidFill>
                  <a:schemeClr val="dk1"/>
                </a:solidFill>
                <a:latin typeface="Calibri"/>
                <a:ea typeface="Calibri"/>
                <a:cs typeface="Calibri"/>
                <a:sym typeface="Calibri"/>
              </a:rPr>
              <a:t>Παραδείγματα περιλαμβάνουν:</a:t>
            </a:r>
            <a:endParaRPr b="0" i="0" sz="4800" u="none" cap="none" strike="noStrike">
              <a:solidFill>
                <a:srgbClr val="000000"/>
              </a:solidFill>
              <a:latin typeface="Calibri"/>
              <a:ea typeface="Calibri"/>
              <a:cs typeface="Calibri"/>
              <a:sym typeface="Calibri"/>
            </a:endParaRPr>
          </a:p>
          <a:p>
            <a:pPr indent="-431822" lvl="0" marL="457223" marR="0" rtl="0" algn="l">
              <a:lnSpc>
                <a:spcPct val="100000"/>
              </a:lnSpc>
              <a:spcBef>
                <a:spcPts val="640"/>
              </a:spcBef>
              <a:spcAft>
                <a:spcPts val="0"/>
              </a:spcAft>
              <a:buClr>
                <a:schemeClr val="dk1"/>
              </a:buClr>
              <a:buSzPct val="100000"/>
              <a:buFont typeface="Noto Sans Symbols"/>
              <a:buChar char="❑"/>
            </a:pPr>
            <a:r>
              <a:rPr b="0" i="0" lang="en-US" sz="4800" u="sng" cap="none" strike="noStrike">
                <a:solidFill>
                  <a:schemeClr val="dk1"/>
                </a:solidFill>
                <a:latin typeface="Calibri"/>
                <a:ea typeface="Calibri"/>
                <a:cs typeface="Calibri"/>
                <a:sym typeface="Calibri"/>
              </a:rPr>
              <a:t>Κείμενο</a:t>
            </a:r>
            <a:r>
              <a:rPr b="0" i="0" lang="en-US" sz="4800" u="none" cap="none" strike="noStrike">
                <a:solidFill>
                  <a:schemeClr val="dk1"/>
                </a:solidFill>
                <a:latin typeface="Calibri"/>
                <a:ea typeface="Calibri"/>
                <a:cs typeface="Calibri"/>
                <a:sym typeface="Calibri"/>
              </a:rPr>
              <a:t>: Chatbots, αυτοματοποιημένα άρθρα ειδήσεων</a:t>
            </a:r>
            <a:endParaRPr b="0" i="0" sz="4800" u="none" cap="none" strike="noStrike">
              <a:solidFill>
                <a:srgbClr val="000000"/>
              </a:solidFill>
              <a:latin typeface="Calibri"/>
              <a:ea typeface="Calibri"/>
              <a:cs typeface="Calibri"/>
              <a:sym typeface="Calibri"/>
            </a:endParaRPr>
          </a:p>
          <a:p>
            <a:pPr indent="-431822" lvl="0" marL="457223" marR="0" rtl="0" algn="l">
              <a:lnSpc>
                <a:spcPct val="100000"/>
              </a:lnSpc>
              <a:spcBef>
                <a:spcPts val="640"/>
              </a:spcBef>
              <a:spcAft>
                <a:spcPts val="0"/>
              </a:spcAft>
              <a:buClr>
                <a:schemeClr val="dk1"/>
              </a:buClr>
              <a:buSzPct val="100000"/>
              <a:buFont typeface="Noto Sans Symbols"/>
              <a:buChar char="❑"/>
            </a:pPr>
            <a:r>
              <a:rPr b="0" i="0" lang="en-US" sz="4800" u="sng" cap="none" strike="noStrike">
                <a:solidFill>
                  <a:schemeClr val="dk1"/>
                </a:solidFill>
                <a:latin typeface="Calibri"/>
                <a:ea typeface="Calibri"/>
                <a:cs typeface="Calibri"/>
                <a:sym typeface="Calibri"/>
              </a:rPr>
              <a:t>Εικόνες</a:t>
            </a:r>
            <a:r>
              <a:rPr b="0" i="0" lang="en-US" sz="4800" u="none" cap="none" strike="noStrike">
                <a:solidFill>
                  <a:schemeClr val="dk1"/>
                </a:solidFill>
                <a:latin typeface="Calibri"/>
                <a:ea typeface="Calibri"/>
                <a:cs typeface="Calibri"/>
                <a:sym typeface="Calibri"/>
              </a:rPr>
              <a:t>: Τέχνη που δημιουργείται με τεχνητή νοημοσύνη, deepfakes</a:t>
            </a:r>
            <a:endParaRPr b="0" i="0" sz="4800" u="none" cap="none" strike="noStrike">
              <a:solidFill>
                <a:schemeClr val="dk1"/>
              </a:solidFill>
              <a:latin typeface="Calibri"/>
              <a:ea typeface="Calibri"/>
              <a:cs typeface="Calibri"/>
              <a:sym typeface="Calibri"/>
            </a:endParaRPr>
          </a:p>
          <a:p>
            <a:pPr indent="-431822" lvl="0" marL="457223" marR="0" rtl="0" algn="l">
              <a:lnSpc>
                <a:spcPct val="100000"/>
              </a:lnSpc>
              <a:spcBef>
                <a:spcPts val="640"/>
              </a:spcBef>
              <a:spcAft>
                <a:spcPts val="0"/>
              </a:spcAft>
              <a:buClr>
                <a:schemeClr val="dk1"/>
              </a:buClr>
              <a:buSzPct val="100000"/>
              <a:buFont typeface="Noto Sans Symbols"/>
              <a:buChar char="❑"/>
            </a:pPr>
            <a:r>
              <a:rPr b="0" i="0" lang="en-US" sz="4800" u="sng" cap="none" strike="noStrike">
                <a:solidFill>
                  <a:schemeClr val="dk1"/>
                </a:solidFill>
                <a:latin typeface="Calibri"/>
                <a:ea typeface="Calibri"/>
                <a:cs typeface="Calibri"/>
                <a:sym typeface="Calibri"/>
              </a:rPr>
              <a:t>Βίντεο</a:t>
            </a:r>
            <a:r>
              <a:rPr b="0" i="0" lang="en-US" sz="4800" u="none" cap="none" strike="noStrike">
                <a:solidFill>
                  <a:schemeClr val="dk1"/>
                </a:solidFill>
                <a:latin typeface="Calibri"/>
                <a:ea typeface="Calibri"/>
                <a:cs typeface="Calibri"/>
                <a:sym typeface="Calibri"/>
              </a:rPr>
              <a:t>: Συνθετικά μέσα, κλιπ με ανταλλαγή προσώπων</a:t>
            </a:r>
            <a:endParaRPr b="0" i="0" sz="4800" u="none" cap="none" strike="noStrike">
              <a:solidFill>
                <a:srgbClr val="000000"/>
              </a:solidFill>
              <a:latin typeface="Calibri"/>
              <a:ea typeface="Calibri"/>
              <a:cs typeface="Calibri"/>
              <a:sym typeface="Calibri"/>
            </a:endParaRPr>
          </a:p>
          <a:p>
            <a:pPr indent="-431822" lvl="0" marL="457223" marR="0" rtl="0" algn="l">
              <a:lnSpc>
                <a:spcPct val="100000"/>
              </a:lnSpc>
              <a:spcBef>
                <a:spcPts val="640"/>
              </a:spcBef>
              <a:spcAft>
                <a:spcPts val="0"/>
              </a:spcAft>
              <a:buClr>
                <a:schemeClr val="dk1"/>
              </a:buClr>
              <a:buSzPct val="100000"/>
              <a:buFont typeface="Noto Sans Symbols"/>
              <a:buChar char="❑"/>
            </a:pPr>
            <a:r>
              <a:rPr b="0" i="0" lang="en-US" sz="4800" u="sng" cap="none" strike="noStrike">
                <a:solidFill>
                  <a:schemeClr val="dk1"/>
                </a:solidFill>
                <a:latin typeface="Calibri"/>
                <a:ea typeface="Calibri"/>
                <a:cs typeface="Calibri"/>
                <a:sym typeface="Calibri"/>
              </a:rPr>
              <a:t>Ήχο</a:t>
            </a:r>
            <a:r>
              <a:rPr b="0" i="0" lang="en-US" sz="4800" u="none" cap="none" strike="noStrike">
                <a:solidFill>
                  <a:schemeClr val="dk1"/>
                </a:solidFill>
                <a:latin typeface="Calibri"/>
                <a:ea typeface="Calibri"/>
                <a:cs typeface="Calibri"/>
                <a:sym typeface="Calibri"/>
              </a:rPr>
              <a:t>: Κλωνοποίηση φωνής, σύνθεση μουσικής με τεχνητή νοημοσύνη</a:t>
            </a:r>
            <a:endParaRPr b="0" i="0" sz="4800" u="none" cap="none" strike="noStrike">
              <a:solidFill>
                <a:srgbClr val="000000"/>
              </a:solidFill>
              <a:latin typeface="Calibri"/>
              <a:ea typeface="Calibri"/>
              <a:cs typeface="Calibri"/>
              <a:sym typeface="Calibri"/>
            </a:endParaRPr>
          </a:p>
        </p:txBody>
      </p:sp>
      <p:sp>
        <p:nvSpPr>
          <p:cNvPr id="651" name="Google Shape;651;p7"/>
          <p:cNvSpPr txBox="1"/>
          <p:nvPr/>
        </p:nvSpPr>
        <p:spPr>
          <a:xfrm>
            <a:off x="-605340" y="213193"/>
            <a:ext cx="14748395" cy="1470026"/>
          </a:xfrm>
          <a:prstGeom prst="rect">
            <a:avLst/>
          </a:prstGeom>
          <a:noFill/>
          <a:ln>
            <a:noFill/>
          </a:ln>
        </p:spPr>
        <p:txBody>
          <a:bodyPr anchorCtr="0" anchor="ctr" bIns="45700" lIns="91425" spcFirstLastPara="1" rIns="91425" wrap="square" tIns="45700">
            <a:normAutofit/>
          </a:bodyPr>
          <a:lstStyle/>
          <a:p>
            <a:pPr indent="0" lvl="0" marL="0" marR="0" rtl="0" algn="ctr">
              <a:lnSpc>
                <a:spcPct val="100000"/>
              </a:lnSpc>
              <a:spcBef>
                <a:spcPts val="0"/>
              </a:spcBef>
              <a:spcAft>
                <a:spcPts val="0"/>
              </a:spcAft>
              <a:buClr>
                <a:schemeClr val="dk1"/>
              </a:buClr>
              <a:buSzPts val="4400"/>
              <a:buFont typeface="Helvetica Neue"/>
              <a:buNone/>
            </a:pPr>
            <a:r>
              <a:rPr b="1" i="0" lang="en-US" sz="4500" u="none" cap="none" strike="noStrike">
                <a:solidFill>
                  <a:srgbClr val="244061"/>
                </a:solidFill>
                <a:latin typeface="Calibri"/>
                <a:ea typeface="Calibri"/>
                <a:cs typeface="Calibri"/>
                <a:sym typeface="Calibri"/>
              </a:rPr>
              <a:t>Εισαγωγή στο περιεχόμενο που δημιουργείται </a:t>
            </a:r>
            <a:endParaRPr/>
          </a:p>
          <a:p>
            <a:pPr indent="0" lvl="0" marL="0" marR="0" rtl="0" algn="ctr">
              <a:lnSpc>
                <a:spcPct val="100000"/>
              </a:lnSpc>
              <a:spcBef>
                <a:spcPts val="0"/>
              </a:spcBef>
              <a:spcAft>
                <a:spcPts val="0"/>
              </a:spcAft>
              <a:buClr>
                <a:schemeClr val="dk1"/>
              </a:buClr>
              <a:buSzPts val="4400"/>
              <a:buFont typeface="Helvetica Neue"/>
              <a:buNone/>
            </a:pPr>
            <a:r>
              <a:rPr b="1" i="0" lang="en-US" sz="4500" u="none" cap="none" strike="noStrike">
                <a:solidFill>
                  <a:srgbClr val="244061"/>
                </a:solidFill>
                <a:latin typeface="Calibri"/>
                <a:ea typeface="Calibri"/>
                <a:cs typeface="Calibri"/>
                <a:sym typeface="Calibri"/>
              </a:rPr>
              <a:t>με τεχνητή νοημοσύνη </a:t>
            </a:r>
            <a:endParaRPr b="1" i="0" sz="4500" u="none" cap="none" strike="noStrike">
              <a:solidFill>
                <a:srgbClr val="244061"/>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sp>
        <p:nvSpPr>
          <p:cNvPr id="135" name="Google Shape;135;p2"/>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9216" l="0" r="0" t="-9217"/>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6" name="Google Shape;136;p2"/>
          <p:cNvSpPr/>
          <p:nvPr/>
        </p:nvSpPr>
        <p:spPr>
          <a:xfrm>
            <a:off x="2352099" y="-6014071"/>
            <a:ext cx="18288000" cy="18288000"/>
          </a:xfrm>
          <a:custGeom>
            <a:rect b="b" l="l" r="r" t="t"/>
            <a:pathLst>
              <a:path extrusionOk="0" h="18288000" w="18288000">
                <a:moveTo>
                  <a:pt x="0" y="0"/>
                </a:moveTo>
                <a:lnTo>
                  <a:pt x="18288000" y="0"/>
                </a:lnTo>
                <a:lnTo>
                  <a:pt x="18288000" y="18288000"/>
                </a:lnTo>
                <a:lnTo>
                  <a:pt x="0" y="18288000"/>
                </a:lnTo>
                <a:lnTo>
                  <a:pt x="0" y="0"/>
                </a:lnTo>
                <a:close/>
              </a:path>
            </a:pathLst>
          </a:custGeom>
          <a:blipFill rotWithShape="1">
            <a:blip r:embed="rId4">
              <a:alphaModFix amt="30000"/>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7" name="Google Shape;137;p2"/>
          <p:cNvSpPr txBox="1"/>
          <p:nvPr/>
        </p:nvSpPr>
        <p:spPr>
          <a:xfrm>
            <a:off x="2685529" y="4714138"/>
            <a:ext cx="12916942" cy="527452"/>
          </a:xfrm>
          <a:prstGeom prst="rect">
            <a:avLst/>
          </a:prstGeom>
          <a:noFill/>
          <a:ln>
            <a:noFill/>
          </a:ln>
        </p:spPr>
        <p:txBody>
          <a:bodyPr anchorCtr="0" anchor="t" bIns="0" lIns="0" spcFirstLastPara="1" rIns="0" wrap="square" tIns="0">
            <a:spAutoFit/>
          </a:bodyPr>
          <a:lstStyle/>
          <a:p>
            <a:pPr indent="0" lvl="0" marL="0" marR="0" rtl="0" algn="ctr">
              <a:lnSpc>
                <a:spcPct val="109980"/>
              </a:lnSpc>
              <a:spcBef>
                <a:spcPts val="0"/>
              </a:spcBef>
              <a:spcAft>
                <a:spcPts val="0"/>
              </a:spcAft>
              <a:buClr>
                <a:srgbClr val="000000"/>
              </a:buClr>
              <a:buSzPts val="3116"/>
              <a:buFont typeface="Arial"/>
              <a:buNone/>
            </a:pPr>
            <a:r>
              <a:rPr b="0" i="0" lang="en-US" sz="3116" u="none" cap="none" strike="noStrike">
                <a:solidFill>
                  <a:srgbClr val="012B1B"/>
                </a:solidFill>
                <a:latin typeface="Bricolage Grotesque"/>
                <a:ea typeface="Bricolage Grotesque"/>
                <a:cs typeface="Bricolage Grotesque"/>
                <a:sym typeface="Bricolage Grotesque"/>
              </a:rPr>
              <a:t>Πληροφοριακός Γραμματισμός</a:t>
            </a:r>
            <a:endParaRPr b="0" i="0" sz="1400" u="none" cap="none" strike="noStrike">
              <a:solidFill>
                <a:srgbClr val="000000"/>
              </a:solidFill>
              <a:latin typeface="Arial"/>
              <a:ea typeface="Arial"/>
              <a:cs typeface="Arial"/>
              <a:sym typeface="Arial"/>
            </a:endParaRPr>
          </a:p>
        </p:txBody>
      </p:sp>
      <p:sp>
        <p:nvSpPr>
          <p:cNvPr id="138" name="Google Shape;138;p2"/>
          <p:cNvSpPr txBox="1"/>
          <p:nvPr/>
        </p:nvSpPr>
        <p:spPr>
          <a:xfrm>
            <a:off x="4314200" y="2959025"/>
            <a:ext cx="10111200" cy="1588512"/>
          </a:xfrm>
          <a:prstGeom prst="rect">
            <a:avLst/>
          </a:prstGeom>
          <a:noFill/>
          <a:ln>
            <a:noFill/>
          </a:ln>
        </p:spPr>
        <p:txBody>
          <a:bodyPr anchorCtr="0" anchor="t" bIns="0" lIns="0" spcFirstLastPara="1" rIns="0" wrap="square" tIns="0">
            <a:spAutoFit/>
          </a:bodyPr>
          <a:lstStyle/>
          <a:p>
            <a:pPr indent="0" lvl="0" marL="0" marR="0" rtl="0" algn="ctr">
              <a:lnSpc>
                <a:spcPct val="109995"/>
              </a:lnSpc>
              <a:spcBef>
                <a:spcPts val="0"/>
              </a:spcBef>
              <a:spcAft>
                <a:spcPts val="0"/>
              </a:spcAft>
              <a:buClr>
                <a:srgbClr val="000000"/>
              </a:buClr>
              <a:buSzPts val="9384"/>
              <a:buFont typeface="Arial"/>
              <a:buNone/>
            </a:pPr>
            <a:r>
              <a:rPr b="1" i="0" lang="en-US" sz="9384" u="none" cap="none" strike="noStrike">
                <a:solidFill>
                  <a:srgbClr val="012B1B"/>
                </a:solidFill>
                <a:latin typeface="Bricolage Grotesque"/>
                <a:ea typeface="Bricolage Grotesque"/>
                <a:cs typeface="Bricolage Grotesque"/>
                <a:sym typeface="Bricolage Grotesque"/>
              </a:rPr>
              <a:t>Ενότητα 1</a:t>
            </a:r>
            <a:endParaRPr b="0" i="0" sz="1400" u="none" cap="none" strike="noStrike">
              <a:solidFill>
                <a:srgbClr val="000000"/>
              </a:solidFill>
              <a:latin typeface="Arial"/>
              <a:ea typeface="Arial"/>
              <a:cs typeface="Arial"/>
              <a:sym typeface="Arial"/>
            </a:endParaRPr>
          </a:p>
        </p:txBody>
      </p:sp>
      <p:sp>
        <p:nvSpPr>
          <p:cNvPr id="139" name="Google Shape;139;p2"/>
          <p:cNvSpPr/>
          <p:nvPr/>
        </p:nvSpPr>
        <p:spPr>
          <a:xfrm>
            <a:off x="1028700" y="10287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0" name="Google Shape;140;p2"/>
          <p:cNvSpPr/>
          <p:nvPr/>
        </p:nvSpPr>
        <p:spPr>
          <a:xfrm>
            <a:off x="13138171" y="526738"/>
            <a:ext cx="5149829" cy="1628968"/>
          </a:xfrm>
          <a:custGeom>
            <a:rect b="b" l="l" r="r" t="t"/>
            <a:pathLst>
              <a:path extrusionOk="0" h="1628968" w="5149829">
                <a:moveTo>
                  <a:pt x="0" y="0"/>
                </a:moveTo>
                <a:lnTo>
                  <a:pt x="5149829" y="0"/>
                </a:lnTo>
                <a:lnTo>
                  <a:pt x="5149829" y="1628969"/>
                </a:lnTo>
                <a:lnTo>
                  <a:pt x="0" y="1628969"/>
                </a:lnTo>
                <a:lnTo>
                  <a:pt x="0" y="0"/>
                </a:lnTo>
                <a:close/>
              </a:path>
            </a:pathLst>
          </a:custGeom>
          <a:blipFill rotWithShape="1">
            <a:blip r:embed="rId6">
              <a:alphaModFix/>
            </a:blip>
            <a:stretch>
              <a:fillRect b="0" l="-152"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1" name="Google Shape;141;p2"/>
          <p:cNvSpPr/>
          <p:nvPr/>
        </p:nvSpPr>
        <p:spPr>
          <a:xfrm>
            <a:off x="4550066" y="8927342"/>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2" name="Google Shape;142;p2"/>
          <p:cNvSpPr/>
          <p:nvPr/>
        </p:nvSpPr>
        <p:spPr>
          <a:xfrm>
            <a:off x="8736265" y="8950720"/>
            <a:ext cx="5135916" cy="745783"/>
          </a:xfrm>
          <a:custGeom>
            <a:rect b="b" l="l" r="r" t="t"/>
            <a:pathLst>
              <a:path extrusionOk="0" h="745783" w="5135916">
                <a:moveTo>
                  <a:pt x="0" y="0"/>
                </a:moveTo>
                <a:lnTo>
                  <a:pt x="5135916" y="0"/>
                </a:lnTo>
                <a:lnTo>
                  <a:pt x="5135916" y="745783"/>
                </a:lnTo>
                <a:lnTo>
                  <a:pt x="0" y="745783"/>
                </a:lnTo>
                <a:lnTo>
                  <a:pt x="0" y="0"/>
                </a:lnTo>
                <a:close/>
              </a:path>
            </a:pathLst>
          </a:custGeom>
          <a:blipFill rotWithShape="1">
            <a:blip r:embed="rId8">
              <a:alphaModFix/>
            </a:blip>
            <a:stretch>
              <a:fillRect b="0" l="0" r="-101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3" name="Google Shape;143;p2"/>
          <p:cNvSpPr/>
          <p:nvPr/>
        </p:nvSpPr>
        <p:spPr>
          <a:xfrm>
            <a:off x="16096089" y="9169463"/>
            <a:ext cx="485872" cy="451814"/>
          </a:xfrm>
          <a:custGeom>
            <a:rect b="b" l="l" r="r" t="t"/>
            <a:pathLst>
              <a:path extrusionOk="0" h="451814" w="485872">
                <a:moveTo>
                  <a:pt x="0" y="0"/>
                </a:moveTo>
                <a:lnTo>
                  <a:pt x="485872" y="0"/>
                </a:lnTo>
                <a:lnTo>
                  <a:pt x="485872" y="451814"/>
                </a:lnTo>
                <a:lnTo>
                  <a:pt x="0" y="451814"/>
                </a:lnTo>
                <a:lnTo>
                  <a:pt x="0" y="0"/>
                </a:lnTo>
                <a:close/>
              </a:path>
            </a:pathLst>
          </a:custGeom>
          <a:blipFill rotWithShape="1">
            <a:blip r:embed="rId5">
              <a:alphaModFix/>
            </a:blip>
            <a:stretch>
              <a:fillRect b="-210896" l="-514628" r="-108123"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44" name="Google Shape;144;p2"/>
          <p:cNvGrpSpPr/>
          <p:nvPr/>
        </p:nvGrpSpPr>
        <p:grpSpPr>
          <a:xfrm>
            <a:off x="11634460" y="9208469"/>
            <a:ext cx="841535" cy="978905"/>
            <a:chOff x="0" y="-38100"/>
            <a:chExt cx="171548" cy="199551"/>
          </a:xfrm>
        </p:grpSpPr>
        <p:sp>
          <p:nvSpPr>
            <p:cNvPr id="145" name="Google Shape;145;p2"/>
            <p:cNvSpPr/>
            <p:nvPr/>
          </p:nvSpPr>
          <p:spPr>
            <a:xfrm>
              <a:off x="0" y="0"/>
              <a:ext cx="171548" cy="161451"/>
            </a:xfrm>
            <a:custGeom>
              <a:rect b="b" l="l" r="r" t="t"/>
              <a:pathLst>
                <a:path extrusionOk="0" h="161451" w="171548">
                  <a:moveTo>
                    <a:pt x="0" y="0"/>
                  </a:moveTo>
                  <a:lnTo>
                    <a:pt x="171548" y="0"/>
                  </a:lnTo>
                  <a:lnTo>
                    <a:pt x="171548" y="161451"/>
                  </a:lnTo>
                  <a:lnTo>
                    <a:pt x="0" y="161451"/>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6" name="Google Shape;146;p2"/>
            <p:cNvSpPr txBox="1"/>
            <p:nvPr/>
          </p:nvSpPr>
          <p:spPr>
            <a:xfrm>
              <a:off x="0" y="-38100"/>
              <a:ext cx="171548" cy="199551"/>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47" name="Google Shape;147;p2"/>
          <p:cNvGrpSpPr/>
          <p:nvPr/>
        </p:nvGrpSpPr>
        <p:grpSpPr>
          <a:xfrm>
            <a:off x="13329797" y="9781642"/>
            <a:ext cx="1455712" cy="582902"/>
            <a:chOff x="0" y="-38100"/>
            <a:chExt cx="296749" cy="118826"/>
          </a:xfrm>
        </p:grpSpPr>
        <p:sp>
          <p:nvSpPr>
            <p:cNvPr id="148" name="Google Shape;148;p2"/>
            <p:cNvSpPr/>
            <p:nvPr/>
          </p:nvSpPr>
          <p:spPr>
            <a:xfrm>
              <a:off x="0" y="0"/>
              <a:ext cx="296749" cy="80726"/>
            </a:xfrm>
            <a:custGeom>
              <a:rect b="b" l="l" r="r" t="t"/>
              <a:pathLst>
                <a:path extrusionOk="0" h="80726" w="296749">
                  <a:moveTo>
                    <a:pt x="0" y="0"/>
                  </a:moveTo>
                  <a:lnTo>
                    <a:pt x="296749" y="0"/>
                  </a:lnTo>
                  <a:lnTo>
                    <a:pt x="296749" y="80726"/>
                  </a:lnTo>
                  <a:lnTo>
                    <a:pt x="0" y="80726"/>
                  </a:lnTo>
                  <a:close/>
                </a:path>
              </a:pathLst>
            </a:custGeom>
            <a:solidFill>
              <a:srgbClr val="C7EAFC">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9" name="Google Shape;149;p2"/>
            <p:cNvSpPr txBox="1"/>
            <p:nvPr/>
          </p:nvSpPr>
          <p:spPr>
            <a:xfrm>
              <a:off x="0" y="-38100"/>
              <a:ext cx="296749" cy="118826"/>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50" name="Google Shape;150;p2"/>
          <p:cNvGrpSpPr/>
          <p:nvPr/>
        </p:nvGrpSpPr>
        <p:grpSpPr>
          <a:xfrm>
            <a:off x="17589122" y="8110979"/>
            <a:ext cx="828587" cy="996659"/>
            <a:chOff x="0" y="-38100"/>
            <a:chExt cx="168909" cy="203170"/>
          </a:xfrm>
        </p:grpSpPr>
        <p:sp>
          <p:nvSpPr>
            <p:cNvPr id="151" name="Google Shape;151;p2"/>
            <p:cNvSpPr/>
            <p:nvPr/>
          </p:nvSpPr>
          <p:spPr>
            <a:xfrm>
              <a:off x="0" y="0"/>
              <a:ext cx="168909" cy="165070"/>
            </a:xfrm>
            <a:custGeom>
              <a:rect b="b" l="l" r="r" t="t"/>
              <a:pathLst>
                <a:path extrusionOk="0" h="165070" w="168909">
                  <a:moveTo>
                    <a:pt x="0" y="0"/>
                  </a:moveTo>
                  <a:lnTo>
                    <a:pt x="168909" y="0"/>
                  </a:lnTo>
                  <a:lnTo>
                    <a:pt x="168909" y="165070"/>
                  </a:lnTo>
                  <a:lnTo>
                    <a:pt x="0" y="165070"/>
                  </a:lnTo>
                  <a:close/>
                </a:path>
              </a:pathLst>
            </a:custGeom>
            <a:solidFill>
              <a:srgbClr val="C7EAFC">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2" name="Google Shape;152;p2"/>
            <p:cNvSpPr txBox="1"/>
            <p:nvPr/>
          </p:nvSpPr>
          <p:spPr>
            <a:xfrm>
              <a:off x="0" y="-38100"/>
              <a:ext cx="168909" cy="20317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53" name="Google Shape;153;p2"/>
          <p:cNvGrpSpPr/>
          <p:nvPr/>
        </p:nvGrpSpPr>
        <p:grpSpPr>
          <a:xfrm>
            <a:off x="17140037" y="9298379"/>
            <a:ext cx="828587" cy="996659"/>
            <a:chOff x="0" y="-38100"/>
            <a:chExt cx="168909" cy="203170"/>
          </a:xfrm>
        </p:grpSpPr>
        <p:sp>
          <p:nvSpPr>
            <p:cNvPr id="154" name="Google Shape;154;p2"/>
            <p:cNvSpPr/>
            <p:nvPr/>
          </p:nvSpPr>
          <p:spPr>
            <a:xfrm>
              <a:off x="0" y="0"/>
              <a:ext cx="168909" cy="165070"/>
            </a:xfrm>
            <a:custGeom>
              <a:rect b="b" l="l" r="r" t="t"/>
              <a:pathLst>
                <a:path extrusionOk="0" h="165070" w="168909">
                  <a:moveTo>
                    <a:pt x="0" y="0"/>
                  </a:moveTo>
                  <a:lnTo>
                    <a:pt x="168909" y="0"/>
                  </a:lnTo>
                  <a:lnTo>
                    <a:pt x="168909" y="165070"/>
                  </a:lnTo>
                  <a:lnTo>
                    <a:pt x="0" y="165070"/>
                  </a:lnTo>
                  <a:close/>
                </a:path>
              </a:pathLst>
            </a:custGeom>
            <a:solidFill>
              <a:srgbClr val="7961AB">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5" name="Google Shape;155;p2"/>
            <p:cNvSpPr txBox="1"/>
            <p:nvPr/>
          </p:nvSpPr>
          <p:spPr>
            <a:xfrm>
              <a:off x="0" y="-38100"/>
              <a:ext cx="168909" cy="20317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56" name="Google Shape;156;p2"/>
          <p:cNvGrpSpPr/>
          <p:nvPr/>
        </p:nvGrpSpPr>
        <p:grpSpPr>
          <a:xfrm>
            <a:off x="10530989" y="9659703"/>
            <a:ext cx="543464" cy="733487"/>
            <a:chOff x="0" y="-38100"/>
            <a:chExt cx="110786" cy="149523"/>
          </a:xfrm>
        </p:grpSpPr>
        <p:sp>
          <p:nvSpPr>
            <p:cNvPr id="157" name="Google Shape;157;p2"/>
            <p:cNvSpPr/>
            <p:nvPr/>
          </p:nvSpPr>
          <p:spPr>
            <a:xfrm>
              <a:off x="0" y="0"/>
              <a:ext cx="110786" cy="111423"/>
            </a:xfrm>
            <a:custGeom>
              <a:rect b="b" l="l" r="r" t="t"/>
              <a:pathLst>
                <a:path extrusionOk="0" h="111423" w="110786">
                  <a:moveTo>
                    <a:pt x="0" y="0"/>
                  </a:moveTo>
                  <a:lnTo>
                    <a:pt x="110786" y="0"/>
                  </a:lnTo>
                  <a:lnTo>
                    <a:pt x="110786" y="111423"/>
                  </a:lnTo>
                  <a:lnTo>
                    <a:pt x="0" y="111423"/>
                  </a:lnTo>
                  <a:close/>
                </a:path>
              </a:pathLst>
            </a:custGeom>
            <a:solidFill>
              <a:srgbClr val="7961AB">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8" name="Google Shape;158;p2"/>
            <p:cNvSpPr txBox="1"/>
            <p:nvPr/>
          </p:nvSpPr>
          <p:spPr>
            <a:xfrm>
              <a:off x="0" y="-38100"/>
              <a:ext cx="110786" cy="149523"/>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59" name="Google Shape;159;p2"/>
          <p:cNvGrpSpPr/>
          <p:nvPr/>
        </p:nvGrpSpPr>
        <p:grpSpPr>
          <a:xfrm>
            <a:off x="16096089" y="9757855"/>
            <a:ext cx="630570" cy="537183"/>
            <a:chOff x="0" y="-38100"/>
            <a:chExt cx="128543" cy="109506"/>
          </a:xfrm>
        </p:grpSpPr>
        <p:sp>
          <p:nvSpPr>
            <p:cNvPr id="160" name="Google Shape;160;p2"/>
            <p:cNvSpPr/>
            <p:nvPr/>
          </p:nvSpPr>
          <p:spPr>
            <a:xfrm>
              <a:off x="0" y="0"/>
              <a:ext cx="128543" cy="71406"/>
            </a:xfrm>
            <a:custGeom>
              <a:rect b="b" l="l" r="r" t="t"/>
              <a:pathLst>
                <a:path extrusionOk="0" h="71406" w="128543">
                  <a:moveTo>
                    <a:pt x="0" y="0"/>
                  </a:moveTo>
                  <a:lnTo>
                    <a:pt x="128543" y="0"/>
                  </a:lnTo>
                  <a:lnTo>
                    <a:pt x="128543" y="71406"/>
                  </a:lnTo>
                  <a:lnTo>
                    <a:pt x="0" y="71406"/>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1" name="Google Shape;161;p2"/>
            <p:cNvSpPr txBox="1"/>
            <p:nvPr/>
          </p:nvSpPr>
          <p:spPr>
            <a:xfrm>
              <a:off x="0" y="-38100"/>
              <a:ext cx="128543" cy="109506"/>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62" name="Google Shape;162;p2"/>
          <p:cNvGrpSpPr/>
          <p:nvPr/>
        </p:nvGrpSpPr>
        <p:grpSpPr>
          <a:xfrm>
            <a:off x="0" y="-112458"/>
            <a:ext cx="315272" cy="786776"/>
            <a:chOff x="0" y="-38100"/>
            <a:chExt cx="82450" cy="205757"/>
          </a:xfrm>
        </p:grpSpPr>
        <p:sp>
          <p:nvSpPr>
            <p:cNvPr id="163" name="Google Shape;163;p2"/>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4" name="Google Shape;164;p2"/>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65" name="Google Shape;165;p2"/>
          <p:cNvGrpSpPr/>
          <p:nvPr/>
        </p:nvGrpSpPr>
        <p:grpSpPr>
          <a:xfrm>
            <a:off x="0" y="1116904"/>
            <a:ext cx="503883" cy="1931922"/>
            <a:chOff x="0" y="-38100"/>
            <a:chExt cx="131775" cy="505235"/>
          </a:xfrm>
        </p:grpSpPr>
        <p:sp>
          <p:nvSpPr>
            <p:cNvPr id="166" name="Google Shape;166;p2"/>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7" name="Google Shape;167;p2"/>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68" name="Google Shape;168;p2"/>
          <p:cNvGrpSpPr/>
          <p:nvPr/>
        </p:nvGrpSpPr>
        <p:grpSpPr>
          <a:xfrm>
            <a:off x="790770" y="-112458"/>
            <a:ext cx="1427175" cy="786776"/>
            <a:chOff x="0" y="-38100"/>
            <a:chExt cx="373234" cy="205757"/>
          </a:xfrm>
        </p:grpSpPr>
        <p:sp>
          <p:nvSpPr>
            <p:cNvPr id="169" name="Google Shape;169;p2"/>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0" name="Google Shape;170;p2"/>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6" name="Shape 656"/>
        <p:cNvGrpSpPr/>
        <p:nvPr/>
      </p:nvGrpSpPr>
      <p:grpSpPr>
        <a:xfrm>
          <a:off x="0" y="0"/>
          <a:ext cx="0" cy="0"/>
          <a:chOff x="0" y="0"/>
          <a:chExt cx="0" cy="0"/>
        </a:xfrm>
      </p:grpSpPr>
      <p:sp>
        <p:nvSpPr>
          <p:cNvPr id="657" name="Google Shape;657;p8"/>
          <p:cNvSpPr/>
          <p:nvPr/>
        </p:nvSpPr>
        <p:spPr>
          <a:xfrm>
            <a:off x="15608462" y="484130"/>
            <a:ext cx="2391831" cy="1128627"/>
          </a:xfrm>
          <a:custGeom>
            <a:rect b="b" l="l" r="r" t="t"/>
            <a:pathLst>
              <a:path extrusionOk="0" h="1408249" w="3521366">
                <a:moveTo>
                  <a:pt x="0" y="0"/>
                </a:moveTo>
                <a:lnTo>
                  <a:pt x="3521366" y="0"/>
                </a:lnTo>
                <a:lnTo>
                  <a:pt x="3521366" y="1408249"/>
                </a:lnTo>
                <a:lnTo>
                  <a:pt x="0" y="1408249"/>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cap="none" strike="noStrike">
              <a:solidFill>
                <a:schemeClr val="dk1"/>
              </a:solidFill>
              <a:latin typeface="Ubuntu"/>
              <a:ea typeface="Ubuntu"/>
              <a:cs typeface="Ubuntu"/>
              <a:sym typeface="Ubuntu"/>
            </a:endParaRPr>
          </a:p>
        </p:txBody>
      </p:sp>
      <p:pic>
        <p:nvPicPr>
          <p:cNvPr descr="A blue sign with white text and colorful letters&#10;&#10;Description automatically generated" id="658" name="Google Shape;658;p8"/>
          <p:cNvPicPr preferRelativeResize="0"/>
          <p:nvPr/>
        </p:nvPicPr>
        <p:blipFill rotWithShape="1">
          <a:blip r:embed="rId4">
            <a:alphaModFix/>
          </a:blip>
          <a:srcRect b="0" l="0" r="0" t="0"/>
          <a:stretch/>
        </p:blipFill>
        <p:spPr>
          <a:xfrm>
            <a:off x="13572455" y="695257"/>
            <a:ext cx="1774539" cy="894398"/>
          </a:xfrm>
          <a:prstGeom prst="rect">
            <a:avLst/>
          </a:prstGeom>
          <a:noFill/>
          <a:ln>
            <a:noFill/>
          </a:ln>
        </p:spPr>
      </p:pic>
      <p:sp>
        <p:nvSpPr>
          <p:cNvPr id="659" name="Google Shape;659;p8"/>
          <p:cNvSpPr txBox="1"/>
          <p:nvPr/>
        </p:nvSpPr>
        <p:spPr>
          <a:xfrm>
            <a:off x="989636" y="2673752"/>
            <a:ext cx="184731" cy="41549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t/>
            </a:r>
            <a:endParaRPr b="0" i="0" sz="2100" u="none" cap="none" strike="noStrike">
              <a:solidFill>
                <a:srgbClr val="000000"/>
              </a:solidFill>
              <a:latin typeface="Arial"/>
              <a:ea typeface="Arial"/>
              <a:cs typeface="Arial"/>
              <a:sym typeface="Arial"/>
            </a:endParaRPr>
          </a:p>
        </p:txBody>
      </p:sp>
      <p:sp>
        <p:nvSpPr>
          <p:cNvPr id="660" name="Google Shape;660;p8"/>
          <p:cNvSpPr txBox="1"/>
          <p:nvPr/>
        </p:nvSpPr>
        <p:spPr>
          <a:xfrm>
            <a:off x="-605340" y="213193"/>
            <a:ext cx="14748395" cy="1470026"/>
          </a:xfrm>
          <a:prstGeom prst="rect">
            <a:avLst/>
          </a:prstGeom>
          <a:noFill/>
          <a:ln>
            <a:noFill/>
          </a:ln>
        </p:spPr>
        <p:txBody>
          <a:bodyPr anchorCtr="0" anchor="ctr" bIns="45700" lIns="91425" spcFirstLastPara="1" rIns="91425" wrap="square" tIns="45700">
            <a:normAutofit/>
          </a:bodyPr>
          <a:lstStyle/>
          <a:p>
            <a:pPr indent="0" lvl="0" marL="0" marR="0" rtl="0" algn="ctr">
              <a:lnSpc>
                <a:spcPct val="100000"/>
              </a:lnSpc>
              <a:spcBef>
                <a:spcPts val="0"/>
              </a:spcBef>
              <a:spcAft>
                <a:spcPts val="0"/>
              </a:spcAft>
              <a:buClr>
                <a:schemeClr val="dk1"/>
              </a:buClr>
              <a:buSzPts val="4400"/>
              <a:buFont typeface="Helvetica Neue"/>
              <a:buNone/>
            </a:pPr>
            <a:r>
              <a:rPr b="1" i="0" lang="en-US" sz="3750" u="none" cap="none" strike="noStrike">
                <a:solidFill>
                  <a:srgbClr val="244061"/>
                </a:solidFill>
                <a:latin typeface="Ubuntu"/>
                <a:ea typeface="Ubuntu"/>
                <a:cs typeface="Ubuntu"/>
                <a:sym typeface="Ubuntu"/>
              </a:rPr>
              <a:t>Παραδείγματα</a:t>
            </a:r>
            <a:endParaRPr b="1" i="0" sz="3750" u="none" cap="none" strike="noStrike">
              <a:solidFill>
                <a:srgbClr val="244061"/>
              </a:solidFill>
              <a:latin typeface="Ubuntu"/>
              <a:ea typeface="Ubuntu"/>
              <a:cs typeface="Ubuntu"/>
              <a:sym typeface="Ubuntu"/>
            </a:endParaRPr>
          </a:p>
        </p:txBody>
      </p:sp>
      <p:sp>
        <p:nvSpPr>
          <p:cNvPr id="661" name="Google Shape;661;p8"/>
          <p:cNvSpPr txBox="1"/>
          <p:nvPr/>
        </p:nvSpPr>
        <p:spPr>
          <a:xfrm>
            <a:off x="9606143" y="2165282"/>
            <a:ext cx="7201968" cy="7059305"/>
          </a:xfrm>
          <a:prstGeom prst="rect">
            <a:avLst/>
          </a:prstGeom>
          <a:noFill/>
          <a:ln>
            <a:noFill/>
          </a:ln>
        </p:spPr>
        <p:txBody>
          <a:bodyPr anchorCtr="0" anchor="t" bIns="45700" lIns="91425" spcFirstLastPara="1" rIns="91425" wrap="square" tIns="45700">
            <a:normAutofit/>
          </a:bodyPr>
          <a:lstStyle/>
          <a:p>
            <a:pPr indent="-287881" lvl="0" marL="304815" marR="0" rtl="0" algn="l">
              <a:lnSpc>
                <a:spcPct val="100000"/>
              </a:lnSpc>
              <a:spcBef>
                <a:spcPts val="427"/>
              </a:spcBef>
              <a:spcAft>
                <a:spcPts val="0"/>
              </a:spcAft>
              <a:buClr>
                <a:schemeClr val="dk1"/>
              </a:buClr>
              <a:buSzPts val="3600"/>
              <a:buFont typeface="Noto Sans Symbols"/>
              <a:buChar char="❑"/>
            </a:pPr>
            <a:r>
              <a:rPr b="0" i="0" lang="en-US" sz="3600" u="none" cap="none" strike="noStrike">
                <a:solidFill>
                  <a:schemeClr val="dk1"/>
                </a:solidFill>
                <a:latin typeface="Calibri"/>
                <a:ea typeface="Calibri"/>
                <a:cs typeface="Calibri"/>
                <a:sym typeface="Calibri"/>
              </a:rPr>
              <a:t>Μπορείτε να εντοπίσετε την παραπληροφόρηση;</a:t>
            </a:r>
            <a:endParaRPr/>
          </a:p>
          <a:p>
            <a:pPr indent="-287881" lvl="0" marL="304815" marR="0" rtl="0" algn="l">
              <a:lnSpc>
                <a:spcPct val="100000"/>
              </a:lnSpc>
              <a:spcBef>
                <a:spcPts val="427"/>
              </a:spcBef>
              <a:spcAft>
                <a:spcPts val="0"/>
              </a:spcAft>
              <a:buClr>
                <a:schemeClr val="dk1"/>
              </a:buClr>
              <a:buSzPts val="3600"/>
              <a:buFont typeface="Noto Sans Symbols"/>
              <a:buChar char="❑"/>
            </a:pPr>
            <a:r>
              <a:rPr b="0" i="0" lang="en-US" sz="3600" u="none" cap="none" strike="noStrike">
                <a:solidFill>
                  <a:schemeClr val="dk1"/>
                </a:solidFill>
                <a:latin typeface="Calibri"/>
                <a:ea typeface="Calibri"/>
                <a:cs typeface="Calibri"/>
                <a:sym typeface="Calibri"/>
              </a:rPr>
              <a:t>Γιατί κάποιος μπορεί να το πιστέψει με την πρώτη ματιά;</a:t>
            </a:r>
            <a:endParaRPr b="0" i="0" sz="3600" u="none" cap="none" strike="noStrike">
              <a:solidFill>
                <a:schemeClr val="dk1"/>
              </a:solidFill>
              <a:latin typeface="Calibri"/>
              <a:ea typeface="Calibri"/>
              <a:cs typeface="Calibri"/>
              <a:sym typeface="Calibri"/>
            </a:endParaRPr>
          </a:p>
          <a:p>
            <a:pPr indent="0" lvl="0" marL="25401" marR="0" rtl="0" algn="l">
              <a:lnSpc>
                <a:spcPct val="100000"/>
              </a:lnSpc>
              <a:spcBef>
                <a:spcPts val="427"/>
              </a:spcBef>
              <a:spcAft>
                <a:spcPts val="0"/>
              </a:spcAft>
              <a:buClr>
                <a:schemeClr val="dk1"/>
              </a:buClr>
              <a:buSzPts val="3600"/>
              <a:buFont typeface="Arial"/>
              <a:buNone/>
            </a:pPr>
            <a:r>
              <a:t/>
            </a:r>
            <a:endParaRPr b="0" i="0" sz="3600" u="none" cap="none" strike="noStrike">
              <a:solidFill>
                <a:schemeClr val="dk1"/>
              </a:solidFill>
              <a:latin typeface="Calibri"/>
              <a:ea typeface="Calibri"/>
              <a:cs typeface="Calibri"/>
              <a:sym typeface="Calibri"/>
            </a:endParaRPr>
          </a:p>
          <a:p>
            <a:pPr indent="0" lvl="0" marL="25401" marR="0" rtl="0" algn="l">
              <a:lnSpc>
                <a:spcPct val="100000"/>
              </a:lnSpc>
              <a:spcBef>
                <a:spcPts val="427"/>
              </a:spcBef>
              <a:spcAft>
                <a:spcPts val="0"/>
              </a:spcAft>
              <a:buClr>
                <a:schemeClr val="dk1"/>
              </a:buClr>
              <a:buSzPts val="3600"/>
              <a:buFont typeface="Arial"/>
              <a:buNone/>
            </a:pPr>
            <a:r>
              <a:rPr b="0" i="0" lang="en-US" sz="3600" u="none" cap="none" strike="noStrike">
                <a:solidFill>
                  <a:schemeClr val="dk1"/>
                </a:solidFill>
                <a:latin typeface="Calibri"/>
                <a:ea typeface="Calibri"/>
                <a:cs typeface="Calibri"/>
                <a:sym typeface="Calibri"/>
              </a:rPr>
              <a:t>Ένα tweet που έγινε viral και περιέχει ψευδείς πληροφορίες για την υγεία.</a:t>
            </a:r>
            <a:endParaRPr b="0" i="0" sz="3600" u="none" cap="none" strike="noStrike">
              <a:solidFill>
                <a:schemeClr val="dk1"/>
              </a:solidFill>
              <a:latin typeface="Calibri"/>
              <a:ea typeface="Calibri"/>
              <a:cs typeface="Calibri"/>
              <a:sym typeface="Calibri"/>
            </a:endParaRPr>
          </a:p>
          <a:p>
            <a:pPr indent="-84681" lvl="0" marL="304815" marR="0" rtl="0" algn="l">
              <a:lnSpc>
                <a:spcPct val="100000"/>
              </a:lnSpc>
              <a:spcBef>
                <a:spcPts val="427"/>
              </a:spcBef>
              <a:spcAft>
                <a:spcPts val="0"/>
              </a:spcAft>
              <a:buClr>
                <a:schemeClr val="dk1"/>
              </a:buClr>
              <a:buSzPts val="3200"/>
              <a:buFont typeface="Arial"/>
              <a:buNone/>
            </a:pPr>
            <a:r>
              <a:t/>
            </a:r>
            <a:endParaRPr b="0" i="0" sz="3000" u="none" cap="none" strike="noStrike">
              <a:solidFill>
                <a:schemeClr val="dk1"/>
              </a:solidFill>
              <a:latin typeface="Ubuntu"/>
              <a:ea typeface="Ubuntu"/>
              <a:cs typeface="Ubuntu"/>
              <a:sym typeface="Ubuntu"/>
            </a:endParaRPr>
          </a:p>
          <a:p>
            <a:pPr indent="0" lvl="0" marL="228611" marR="0" rtl="0" algn="l">
              <a:lnSpc>
                <a:spcPct val="100000"/>
              </a:lnSpc>
              <a:spcBef>
                <a:spcPts val="427"/>
              </a:spcBef>
              <a:spcAft>
                <a:spcPts val="0"/>
              </a:spcAft>
              <a:buClr>
                <a:schemeClr val="dk1"/>
              </a:buClr>
              <a:buSzPts val="3200"/>
              <a:buFont typeface="Arial"/>
              <a:buNone/>
            </a:pPr>
            <a:r>
              <a:t/>
            </a:r>
            <a:endParaRPr b="0" i="0" sz="3000" u="none" cap="none" strike="noStrike">
              <a:solidFill>
                <a:schemeClr val="dk1"/>
              </a:solidFill>
              <a:latin typeface="Ubuntu"/>
              <a:ea typeface="Ubuntu"/>
              <a:cs typeface="Ubuntu"/>
              <a:sym typeface="Ubuntu"/>
            </a:endParaRPr>
          </a:p>
        </p:txBody>
      </p:sp>
      <p:pic>
        <p:nvPicPr>
          <p:cNvPr id="662" name="Google Shape;662;p8"/>
          <p:cNvPicPr preferRelativeResize="0"/>
          <p:nvPr/>
        </p:nvPicPr>
        <p:blipFill rotWithShape="1">
          <a:blip r:embed="rId5">
            <a:alphaModFix/>
          </a:blip>
          <a:srcRect b="0" l="0" r="0" t="0"/>
          <a:stretch/>
        </p:blipFill>
        <p:spPr>
          <a:xfrm>
            <a:off x="2358900" y="1963102"/>
            <a:ext cx="6963747" cy="6954221"/>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7" name="Shape 667"/>
        <p:cNvGrpSpPr/>
        <p:nvPr/>
      </p:nvGrpSpPr>
      <p:grpSpPr>
        <a:xfrm>
          <a:off x="0" y="0"/>
          <a:ext cx="0" cy="0"/>
          <a:chOff x="0" y="0"/>
          <a:chExt cx="0" cy="0"/>
        </a:xfrm>
      </p:grpSpPr>
      <p:sp>
        <p:nvSpPr>
          <p:cNvPr id="668" name="Google Shape;668;p9"/>
          <p:cNvSpPr/>
          <p:nvPr/>
        </p:nvSpPr>
        <p:spPr>
          <a:xfrm>
            <a:off x="15608462" y="484130"/>
            <a:ext cx="2391831" cy="1128627"/>
          </a:xfrm>
          <a:custGeom>
            <a:rect b="b" l="l" r="r" t="t"/>
            <a:pathLst>
              <a:path extrusionOk="0" h="1408249" w="3521366">
                <a:moveTo>
                  <a:pt x="0" y="0"/>
                </a:moveTo>
                <a:lnTo>
                  <a:pt x="3521366" y="0"/>
                </a:lnTo>
                <a:lnTo>
                  <a:pt x="3521366" y="1408249"/>
                </a:lnTo>
                <a:lnTo>
                  <a:pt x="0" y="1408249"/>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cap="none" strike="noStrike">
              <a:solidFill>
                <a:schemeClr val="dk1"/>
              </a:solidFill>
              <a:latin typeface="Ubuntu"/>
              <a:ea typeface="Ubuntu"/>
              <a:cs typeface="Ubuntu"/>
              <a:sym typeface="Ubuntu"/>
            </a:endParaRPr>
          </a:p>
        </p:txBody>
      </p:sp>
      <p:sp>
        <p:nvSpPr>
          <p:cNvPr id="669" name="Google Shape;669;p9"/>
          <p:cNvSpPr txBox="1"/>
          <p:nvPr>
            <p:ph idx="11" type="ftr"/>
          </p:nvPr>
        </p:nvSpPr>
        <p:spPr>
          <a:xfrm>
            <a:off x="3124200" y="6356351"/>
            <a:ext cx="2895600" cy="365126"/>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t/>
            </a:r>
            <a:endParaRPr/>
          </a:p>
        </p:txBody>
      </p:sp>
      <p:pic>
        <p:nvPicPr>
          <p:cNvPr descr="A blue sign with white text and colorful letters&#10;&#10;Description automatically generated" id="670" name="Google Shape;670;p9"/>
          <p:cNvPicPr preferRelativeResize="0"/>
          <p:nvPr/>
        </p:nvPicPr>
        <p:blipFill rotWithShape="1">
          <a:blip r:embed="rId4">
            <a:alphaModFix/>
          </a:blip>
          <a:srcRect b="0" l="0" r="0" t="0"/>
          <a:stretch/>
        </p:blipFill>
        <p:spPr>
          <a:xfrm>
            <a:off x="13572455" y="695257"/>
            <a:ext cx="1774539" cy="894398"/>
          </a:xfrm>
          <a:prstGeom prst="rect">
            <a:avLst/>
          </a:prstGeom>
          <a:noFill/>
          <a:ln>
            <a:noFill/>
          </a:ln>
        </p:spPr>
      </p:pic>
      <p:sp>
        <p:nvSpPr>
          <p:cNvPr id="671" name="Google Shape;671;p9"/>
          <p:cNvSpPr txBox="1"/>
          <p:nvPr/>
        </p:nvSpPr>
        <p:spPr>
          <a:xfrm>
            <a:off x="989636" y="2673752"/>
            <a:ext cx="184731" cy="41549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t/>
            </a:r>
            <a:endParaRPr b="0" i="0" sz="2100" u="none" cap="none" strike="noStrike">
              <a:solidFill>
                <a:srgbClr val="000000"/>
              </a:solidFill>
              <a:latin typeface="Arial"/>
              <a:ea typeface="Arial"/>
              <a:cs typeface="Arial"/>
              <a:sym typeface="Arial"/>
            </a:endParaRPr>
          </a:p>
        </p:txBody>
      </p:sp>
      <p:sp>
        <p:nvSpPr>
          <p:cNvPr id="672" name="Google Shape;672;p9"/>
          <p:cNvSpPr txBox="1"/>
          <p:nvPr/>
        </p:nvSpPr>
        <p:spPr>
          <a:xfrm>
            <a:off x="8072900" y="1760612"/>
            <a:ext cx="9451172" cy="7617941"/>
          </a:xfrm>
          <a:prstGeom prst="rect">
            <a:avLst/>
          </a:prstGeom>
          <a:noFill/>
          <a:ln>
            <a:noFill/>
          </a:ln>
        </p:spPr>
        <p:txBody>
          <a:bodyPr anchorCtr="0" anchor="t" bIns="45700" lIns="91425" spcFirstLastPara="1" rIns="91425" wrap="square" tIns="45700">
            <a:normAutofit/>
          </a:bodyPr>
          <a:lstStyle/>
          <a:p>
            <a:pPr indent="-431822" lvl="0" marL="457223" marR="0" rtl="0" algn="l">
              <a:lnSpc>
                <a:spcPct val="100000"/>
              </a:lnSpc>
              <a:spcBef>
                <a:spcPts val="640"/>
              </a:spcBef>
              <a:spcAft>
                <a:spcPts val="0"/>
              </a:spcAft>
              <a:buNone/>
            </a:pPr>
            <a:r>
              <a:rPr b="1" i="0" lang="en-US" sz="3000" u="none" cap="none" strike="noStrike">
                <a:solidFill>
                  <a:schemeClr val="dk1"/>
                </a:solidFill>
                <a:latin typeface="Calibri"/>
                <a:ea typeface="Calibri"/>
                <a:cs typeface="Calibri"/>
                <a:sym typeface="Calibri"/>
              </a:rPr>
              <a:t>Για κείμενο:</a:t>
            </a:r>
            <a:endParaRPr b="0" i="0" sz="3000" u="none" cap="none" strike="noStrike">
              <a:solidFill>
                <a:srgbClr val="000000"/>
              </a:solidFill>
              <a:latin typeface="Calibri"/>
              <a:ea typeface="Calibri"/>
              <a:cs typeface="Calibri"/>
              <a:sym typeface="Calibri"/>
            </a:endParaRPr>
          </a:p>
          <a:p>
            <a:pPr indent="-431822" lvl="0" marL="457223" marR="0" rtl="0" algn="l">
              <a:lnSpc>
                <a:spcPct val="100000"/>
              </a:lnSpc>
              <a:spcBef>
                <a:spcPts val="640"/>
              </a:spcBef>
              <a:spcAft>
                <a:spcPts val="0"/>
              </a:spcAft>
              <a:buNone/>
            </a:pPr>
            <a:r>
              <a:t/>
            </a:r>
            <a:endParaRPr b="0" i="0" sz="3000" u="none" cap="none" strike="noStrike">
              <a:solidFill>
                <a:schemeClr val="dk1"/>
              </a:solidFill>
              <a:latin typeface="Calibri"/>
              <a:ea typeface="Calibri"/>
              <a:cs typeface="Calibri"/>
              <a:sym typeface="Calibri"/>
            </a:endParaRPr>
          </a:p>
          <a:p>
            <a:pPr indent="-431822" lvl="0" marL="457223" marR="0" rtl="0" algn="l">
              <a:lnSpc>
                <a:spcPct val="100000"/>
              </a:lnSpc>
              <a:spcBef>
                <a:spcPts val="640"/>
              </a:spcBef>
              <a:spcAft>
                <a:spcPts val="0"/>
              </a:spcAft>
              <a:buClr>
                <a:schemeClr val="dk1"/>
              </a:buClr>
              <a:buSzPts val="3000"/>
              <a:buFont typeface="Noto Sans Symbols"/>
              <a:buChar char="❑"/>
            </a:pPr>
            <a:r>
              <a:rPr b="0" i="0" lang="en-US" sz="3000" u="sng" cap="none" strike="noStrike">
                <a:solidFill>
                  <a:schemeClr val="dk1"/>
                </a:solidFill>
                <a:latin typeface="Calibri"/>
                <a:ea typeface="Calibri"/>
                <a:cs typeface="Calibri"/>
                <a:sym typeface="Calibri"/>
              </a:rPr>
              <a:t>Γενική ή επαναλαμβανόμενη γλώσσα</a:t>
            </a:r>
            <a:r>
              <a:rPr b="0" i="0" lang="en-US" sz="3000" u="none" cap="none" strike="noStrike">
                <a:solidFill>
                  <a:schemeClr val="dk1"/>
                </a:solidFill>
                <a:latin typeface="Calibri"/>
                <a:ea typeface="Calibri"/>
                <a:cs typeface="Calibri"/>
                <a:sym typeface="Calibri"/>
              </a:rPr>
              <a:t>: Συχνά στερείται μοναδικής φωνής, ισχυρών απόψεων ή βαθιάς συναισθηματικής απήχησης.</a:t>
            </a:r>
            <a:endParaRPr/>
          </a:p>
          <a:p>
            <a:pPr indent="-431822" lvl="0" marL="457223" marR="0" rtl="0" algn="l">
              <a:lnSpc>
                <a:spcPct val="100000"/>
              </a:lnSpc>
              <a:spcBef>
                <a:spcPts val="640"/>
              </a:spcBef>
              <a:spcAft>
                <a:spcPts val="0"/>
              </a:spcAft>
              <a:buClr>
                <a:schemeClr val="dk1"/>
              </a:buClr>
              <a:buSzPts val="3000"/>
              <a:buFont typeface="Noto Sans Symbols"/>
              <a:buChar char="❑"/>
            </a:pPr>
            <a:r>
              <a:rPr b="0" i="0" lang="en-US" sz="3000" u="sng" cap="none" strike="noStrike">
                <a:solidFill>
                  <a:schemeClr val="dk1"/>
                </a:solidFill>
                <a:latin typeface="Calibri"/>
                <a:ea typeface="Calibri"/>
                <a:cs typeface="Calibri"/>
                <a:sym typeface="Calibri"/>
              </a:rPr>
              <a:t>Υπερβολικά τυπική ή τέλεια γραμματική</a:t>
            </a:r>
            <a:r>
              <a:rPr b="0" i="0" lang="en-US" sz="3000" u="none" cap="none" strike="noStrike">
                <a:solidFill>
                  <a:schemeClr val="dk1"/>
                </a:solidFill>
                <a:latin typeface="Calibri"/>
                <a:ea typeface="Calibri"/>
                <a:cs typeface="Calibri"/>
                <a:sym typeface="Calibri"/>
              </a:rPr>
              <a:t>: Μερικές φορές μπορεί να είναι υπερβολικά «βιβλιογραφική».</a:t>
            </a:r>
            <a:endParaRPr/>
          </a:p>
          <a:p>
            <a:pPr indent="-431822" lvl="0" marL="457223" marR="0" rtl="0" algn="l">
              <a:lnSpc>
                <a:spcPct val="100000"/>
              </a:lnSpc>
              <a:spcBef>
                <a:spcPts val="640"/>
              </a:spcBef>
              <a:spcAft>
                <a:spcPts val="0"/>
              </a:spcAft>
              <a:buClr>
                <a:schemeClr val="dk1"/>
              </a:buClr>
              <a:buSzPts val="3000"/>
              <a:buFont typeface="Noto Sans Symbols"/>
              <a:buChar char="❑"/>
            </a:pPr>
            <a:r>
              <a:rPr b="0" i="0" lang="en-US" sz="3000" u="sng" cap="none" strike="noStrike">
                <a:solidFill>
                  <a:schemeClr val="dk1"/>
                </a:solidFill>
                <a:latin typeface="Calibri"/>
                <a:ea typeface="Calibri"/>
                <a:cs typeface="Calibri"/>
                <a:sym typeface="Calibri"/>
              </a:rPr>
              <a:t>Έλλειψη συγκεκριμένων στοιχείων</a:t>
            </a:r>
            <a:r>
              <a:rPr b="0" i="0" lang="en-US" sz="3000" u="none" cap="none" strike="noStrike">
                <a:solidFill>
                  <a:schemeClr val="dk1"/>
                </a:solidFill>
                <a:latin typeface="Calibri"/>
                <a:ea typeface="Calibri"/>
                <a:cs typeface="Calibri"/>
                <a:sym typeface="Calibri"/>
              </a:rPr>
              <a:t>: Αποφεύγει συγκεκριμένες λεπτομέρειες, προσωπικές ιστορίες ή συγκεκριμένα παραδείγματα.</a:t>
            </a:r>
            <a:endParaRPr/>
          </a:p>
          <a:p>
            <a:pPr indent="-431822" lvl="0" marL="457223" marR="0" rtl="0" algn="l">
              <a:lnSpc>
                <a:spcPct val="100000"/>
              </a:lnSpc>
              <a:spcBef>
                <a:spcPts val="640"/>
              </a:spcBef>
              <a:spcAft>
                <a:spcPts val="0"/>
              </a:spcAft>
              <a:buClr>
                <a:schemeClr val="dk1"/>
              </a:buClr>
              <a:buSzPts val="3000"/>
              <a:buFont typeface="Noto Sans Symbols"/>
              <a:buChar char="❑"/>
            </a:pPr>
            <a:r>
              <a:rPr b="0" i="0" lang="en-US" sz="3000" u="sng" cap="none" strike="noStrike">
                <a:solidFill>
                  <a:schemeClr val="dk1"/>
                </a:solidFill>
                <a:latin typeface="Calibri"/>
                <a:ea typeface="Calibri"/>
                <a:cs typeface="Calibri"/>
                <a:sym typeface="Calibri"/>
              </a:rPr>
              <a:t>Ελαφρές ανακρίβειες/παραισθήσεις</a:t>
            </a:r>
            <a:r>
              <a:rPr b="0" i="0" lang="en-US" sz="3000" u="none" cap="none" strike="noStrike">
                <a:solidFill>
                  <a:schemeClr val="dk1"/>
                </a:solidFill>
                <a:latin typeface="Calibri"/>
                <a:ea typeface="Calibri"/>
                <a:cs typeface="Calibri"/>
                <a:sym typeface="Calibri"/>
              </a:rPr>
              <a:t>: Μερικές φορές επινοεί γεγονότα ή λεπτομέρειες που ακούγονται πειστικά, αλλά είναι ψευδή.</a:t>
            </a:r>
            <a:endParaRPr/>
          </a:p>
        </p:txBody>
      </p:sp>
      <p:sp>
        <p:nvSpPr>
          <p:cNvPr id="673" name="Google Shape;673;p9"/>
          <p:cNvSpPr txBox="1"/>
          <p:nvPr/>
        </p:nvSpPr>
        <p:spPr>
          <a:xfrm>
            <a:off x="-657426" y="1"/>
            <a:ext cx="14748395" cy="1470026"/>
          </a:xfrm>
          <a:prstGeom prst="rect">
            <a:avLst/>
          </a:prstGeom>
          <a:noFill/>
          <a:ln>
            <a:noFill/>
          </a:ln>
        </p:spPr>
        <p:txBody>
          <a:bodyPr anchorCtr="0" anchor="ctr" bIns="45700" lIns="91425" spcFirstLastPara="1" rIns="91425" wrap="square" tIns="45700">
            <a:normAutofit/>
          </a:bodyPr>
          <a:lstStyle/>
          <a:p>
            <a:pPr indent="0" lvl="0" marL="0" marR="0" rtl="0" algn="ctr">
              <a:lnSpc>
                <a:spcPct val="100000"/>
              </a:lnSpc>
              <a:spcBef>
                <a:spcPts val="0"/>
              </a:spcBef>
              <a:spcAft>
                <a:spcPts val="0"/>
              </a:spcAft>
              <a:buClr>
                <a:schemeClr val="dk1"/>
              </a:buClr>
              <a:buSzPts val="4400"/>
              <a:buFont typeface="Helvetica Neue"/>
              <a:buNone/>
            </a:pPr>
            <a:r>
              <a:rPr b="1" i="0" lang="en-US" sz="3750" u="none" cap="none" strike="noStrike">
                <a:solidFill>
                  <a:srgbClr val="244061"/>
                </a:solidFill>
                <a:latin typeface="Calibri"/>
                <a:ea typeface="Calibri"/>
                <a:cs typeface="Calibri"/>
                <a:sym typeface="Calibri"/>
              </a:rPr>
              <a:t>Σημάδια περιεχομένου που έχει δημιουργηθεί </a:t>
            </a:r>
            <a:endParaRPr/>
          </a:p>
          <a:p>
            <a:pPr indent="0" lvl="0" marL="0" marR="0" rtl="0" algn="ctr">
              <a:lnSpc>
                <a:spcPct val="100000"/>
              </a:lnSpc>
              <a:spcBef>
                <a:spcPts val="0"/>
              </a:spcBef>
              <a:spcAft>
                <a:spcPts val="0"/>
              </a:spcAft>
              <a:buClr>
                <a:schemeClr val="dk1"/>
              </a:buClr>
              <a:buSzPts val="4400"/>
              <a:buFont typeface="Helvetica Neue"/>
              <a:buNone/>
            </a:pPr>
            <a:r>
              <a:rPr b="1" i="0" lang="en-US" sz="3750" u="none" cap="none" strike="noStrike">
                <a:solidFill>
                  <a:srgbClr val="244061"/>
                </a:solidFill>
                <a:latin typeface="Calibri"/>
                <a:ea typeface="Calibri"/>
                <a:cs typeface="Calibri"/>
                <a:sym typeface="Calibri"/>
              </a:rPr>
              <a:t>με τεχνητή νοημοσύνη</a:t>
            </a:r>
            <a:endParaRPr b="1" i="0" sz="3750" u="none" cap="none" strike="noStrike">
              <a:solidFill>
                <a:srgbClr val="244061"/>
              </a:solidFill>
              <a:latin typeface="Calibri"/>
              <a:ea typeface="Calibri"/>
              <a:cs typeface="Calibri"/>
              <a:sym typeface="Calibri"/>
            </a:endParaRPr>
          </a:p>
        </p:txBody>
      </p:sp>
      <p:pic>
        <p:nvPicPr>
          <p:cNvPr id="674" name="Google Shape;674;p9"/>
          <p:cNvPicPr preferRelativeResize="0"/>
          <p:nvPr/>
        </p:nvPicPr>
        <p:blipFill rotWithShape="1">
          <a:blip r:embed="rId5">
            <a:alphaModFix/>
          </a:blip>
          <a:srcRect b="0" l="0" r="0" t="0"/>
          <a:stretch/>
        </p:blipFill>
        <p:spPr>
          <a:xfrm>
            <a:off x="1331306" y="2272957"/>
            <a:ext cx="5741087" cy="5741087"/>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9" name="Shape 679"/>
        <p:cNvGrpSpPr/>
        <p:nvPr/>
      </p:nvGrpSpPr>
      <p:grpSpPr>
        <a:xfrm>
          <a:off x="0" y="0"/>
          <a:ext cx="0" cy="0"/>
          <a:chOff x="0" y="0"/>
          <a:chExt cx="0" cy="0"/>
        </a:xfrm>
      </p:grpSpPr>
      <p:sp>
        <p:nvSpPr>
          <p:cNvPr id="680" name="Google Shape;680;p10"/>
          <p:cNvSpPr/>
          <p:nvPr/>
        </p:nvSpPr>
        <p:spPr>
          <a:xfrm>
            <a:off x="15608462" y="484130"/>
            <a:ext cx="2391831" cy="1128627"/>
          </a:xfrm>
          <a:custGeom>
            <a:rect b="b" l="l" r="r" t="t"/>
            <a:pathLst>
              <a:path extrusionOk="0" h="1408249" w="3521366">
                <a:moveTo>
                  <a:pt x="0" y="0"/>
                </a:moveTo>
                <a:lnTo>
                  <a:pt x="3521366" y="0"/>
                </a:lnTo>
                <a:lnTo>
                  <a:pt x="3521366" y="1408249"/>
                </a:lnTo>
                <a:lnTo>
                  <a:pt x="0" y="1408249"/>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cap="none" strike="noStrike">
              <a:solidFill>
                <a:schemeClr val="dk1"/>
              </a:solidFill>
              <a:latin typeface="Ubuntu"/>
              <a:ea typeface="Ubuntu"/>
              <a:cs typeface="Ubuntu"/>
              <a:sym typeface="Ubuntu"/>
            </a:endParaRPr>
          </a:p>
        </p:txBody>
      </p:sp>
      <p:sp>
        <p:nvSpPr>
          <p:cNvPr id="681" name="Google Shape;681;p10"/>
          <p:cNvSpPr txBox="1"/>
          <p:nvPr>
            <p:ph idx="11" type="ftr"/>
          </p:nvPr>
        </p:nvSpPr>
        <p:spPr>
          <a:xfrm>
            <a:off x="3124200" y="6356351"/>
            <a:ext cx="2895600" cy="365126"/>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t/>
            </a:r>
            <a:endParaRPr/>
          </a:p>
        </p:txBody>
      </p:sp>
      <p:pic>
        <p:nvPicPr>
          <p:cNvPr descr="A blue sign with white text and colorful letters&#10;&#10;Description automatically generated" id="682" name="Google Shape;682;p10"/>
          <p:cNvPicPr preferRelativeResize="0"/>
          <p:nvPr/>
        </p:nvPicPr>
        <p:blipFill rotWithShape="1">
          <a:blip r:embed="rId4">
            <a:alphaModFix/>
          </a:blip>
          <a:srcRect b="0" l="0" r="0" t="0"/>
          <a:stretch/>
        </p:blipFill>
        <p:spPr>
          <a:xfrm>
            <a:off x="13572455" y="695257"/>
            <a:ext cx="1774539" cy="894398"/>
          </a:xfrm>
          <a:prstGeom prst="rect">
            <a:avLst/>
          </a:prstGeom>
          <a:noFill/>
          <a:ln>
            <a:noFill/>
          </a:ln>
        </p:spPr>
      </p:pic>
      <p:sp>
        <p:nvSpPr>
          <p:cNvPr id="683" name="Google Shape;683;p10"/>
          <p:cNvSpPr txBox="1"/>
          <p:nvPr/>
        </p:nvSpPr>
        <p:spPr>
          <a:xfrm>
            <a:off x="989636" y="2673752"/>
            <a:ext cx="184731" cy="41549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t/>
            </a:r>
            <a:endParaRPr b="0" i="0" sz="2100" u="none" cap="none" strike="noStrike">
              <a:solidFill>
                <a:srgbClr val="000000"/>
              </a:solidFill>
              <a:latin typeface="Arial"/>
              <a:ea typeface="Arial"/>
              <a:cs typeface="Arial"/>
              <a:sym typeface="Arial"/>
            </a:endParaRPr>
          </a:p>
        </p:txBody>
      </p:sp>
      <p:sp>
        <p:nvSpPr>
          <p:cNvPr id="684" name="Google Shape;684;p10"/>
          <p:cNvSpPr txBox="1"/>
          <p:nvPr/>
        </p:nvSpPr>
        <p:spPr>
          <a:xfrm>
            <a:off x="8124986" y="1973804"/>
            <a:ext cx="9451172" cy="7617941"/>
          </a:xfrm>
          <a:prstGeom prst="rect">
            <a:avLst/>
          </a:prstGeom>
          <a:noFill/>
          <a:ln>
            <a:noFill/>
          </a:ln>
        </p:spPr>
        <p:txBody>
          <a:bodyPr anchorCtr="0" anchor="t" bIns="45700" lIns="91425" spcFirstLastPara="1" rIns="91425" wrap="square" tIns="45700">
            <a:normAutofit lnSpcReduction="10000"/>
          </a:bodyPr>
          <a:lstStyle/>
          <a:p>
            <a:pPr indent="-431822" lvl="0" marL="457223" marR="0" rtl="0" algn="l">
              <a:lnSpc>
                <a:spcPct val="100000"/>
              </a:lnSpc>
              <a:spcBef>
                <a:spcPts val="640"/>
              </a:spcBef>
              <a:spcAft>
                <a:spcPts val="0"/>
              </a:spcAft>
              <a:buNone/>
            </a:pPr>
            <a:r>
              <a:rPr b="1" i="0" lang="en-US" sz="3000" u="none" cap="none" strike="noStrike">
                <a:solidFill>
                  <a:schemeClr val="dk1"/>
                </a:solidFill>
                <a:latin typeface="Calibri"/>
                <a:ea typeface="Calibri"/>
                <a:cs typeface="Calibri"/>
                <a:sym typeface="Calibri"/>
              </a:rPr>
              <a:t>Για εικόνες:</a:t>
            </a:r>
            <a:endParaRPr/>
          </a:p>
          <a:p>
            <a:pPr indent="-431822" lvl="0" marL="457223" marR="0" rtl="0" algn="l">
              <a:lnSpc>
                <a:spcPct val="100000"/>
              </a:lnSpc>
              <a:spcBef>
                <a:spcPts val="640"/>
              </a:spcBef>
              <a:spcAft>
                <a:spcPts val="0"/>
              </a:spcAft>
              <a:buNone/>
            </a:pPr>
            <a:r>
              <a:t/>
            </a:r>
            <a:endParaRPr b="1" i="0" sz="3000" u="none" cap="none" strike="noStrike">
              <a:solidFill>
                <a:schemeClr val="dk1"/>
              </a:solidFill>
              <a:latin typeface="Calibri"/>
              <a:ea typeface="Calibri"/>
              <a:cs typeface="Calibri"/>
              <a:sym typeface="Calibri"/>
            </a:endParaRPr>
          </a:p>
          <a:p>
            <a:pPr indent="-431822" lvl="0" marL="457223" marR="0" rtl="0" algn="l">
              <a:lnSpc>
                <a:spcPct val="110000"/>
              </a:lnSpc>
              <a:spcBef>
                <a:spcPts val="640"/>
              </a:spcBef>
              <a:spcAft>
                <a:spcPts val="0"/>
              </a:spcAft>
              <a:buClr>
                <a:schemeClr val="dk1"/>
              </a:buClr>
              <a:buSzPts val="3000"/>
              <a:buFont typeface="Noto Sans Symbols"/>
              <a:buChar char="❑"/>
            </a:pPr>
            <a:r>
              <a:rPr b="0" i="0" lang="en-US" sz="3000" u="sng" cap="none" strike="noStrike">
                <a:solidFill>
                  <a:schemeClr val="dk1"/>
                </a:solidFill>
                <a:latin typeface="Calibri"/>
                <a:ea typeface="Calibri"/>
                <a:cs typeface="Calibri"/>
                <a:sym typeface="Calibri"/>
              </a:rPr>
              <a:t>Εφέ Uncanny Valley</a:t>
            </a:r>
            <a:r>
              <a:rPr b="0" i="0" lang="en-US" sz="3000" u="none" cap="none" strike="noStrike">
                <a:solidFill>
                  <a:schemeClr val="dk1"/>
                </a:solidFill>
                <a:latin typeface="Calibri"/>
                <a:ea typeface="Calibri"/>
                <a:cs typeface="Calibri"/>
                <a:sym typeface="Calibri"/>
              </a:rPr>
              <a:t>: Κάτι φαίνεται «περίεργο» ή αφύσικο στα πρόσωπα ή τις σκηνές.</a:t>
            </a:r>
            <a:endParaRPr/>
          </a:p>
          <a:p>
            <a:pPr indent="-431822" lvl="0" marL="457223" marR="0" rtl="0" algn="l">
              <a:lnSpc>
                <a:spcPct val="110000"/>
              </a:lnSpc>
              <a:spcBef>
                <a:spcPts val="640"/>
              </a:spcBef>
              <a:spcAft>
                <a:spcPts val="0"/>
              </a:spcAft>
              <a:buClr>
                <a:schemeClr val="dk1"/>
              </a:buClr>
              <a:buSzPts val="3000"/>
              <a:buFont typeface="Noto Sans Symbols"/>
              <a:buChar char="❑"/>
            </a:pPr>
            <a:r>
              <a:rPr b="0" i="0" lang="en-US" sz="3000" u="sng" cap="none" strike="noStrike">
                <a:solidFill>
                  <a:schemeClr val="dk1"/>
                </a:solidFill>
                <a:latin typeface="Calibri"/>
                <a:ea typeface="Calibri"/>
                <a:cs typeface="Calibri"/>
                <a:sym typeface="Calibri"/>
              </a:rPr>
              <a:t>Παραμορφωμένα ή επιπλέον άκρα/δάχτυλα</a:t>
            </a:r>
            <a:r>
              <a:rPr b="0" i="0" lang="en-US" sz="3000" u="none" cap="none" strike="noStrike">
                <a:solidFill>
                  <a:schemeClr val="dk1"/>
                </a:solidFill>
                <a:latin typeface="Calibri"/>
                <a:ea typeface="Calibri"/>
                <a:cs typeface="Calibri"/>
                <a:sym typeface="Calibri"/>
              </a:rPr>
              <a:t>: Τα χέρια είναι γνωστό ότι είναι δύσκολο να δημιουργηθούν σωστά από την τεχνητή νοημοσύνη.</a:t>
            </a:r>
            <a:endParaRPr/>
          </a:p>
          <a:p>
            <a:pPr indent="-431822" lvl="0" marL="457223" marR="0" rtl="0" algn="l">
              <a:lnSpc>
                <a:spcPct val="110000"/>
              </a:lnSpc>
              <a:spcBef>
                <a:spcPts val="640"/>
              </a:spcBef>
              <a:spcAft>
                <a:spcPts val="0"/>
              </a:spcAft>
              <a:buClr>
                <a:schemeClr val="dk1"/>
              </a:buClr>
              <a:buSzPts val="3000"/>
              <a:buFont typeface="Noto Sans Symbols"/>
              <a:buChar char="❑"/>
            </a:pPr>
            <a:r>
              <a:rPr b="0" i="0" lang="en-US" sz="3000" u="sng" cap="none" strike="noStrike">
                <a:solidFill>
                  <a:schemeClr val="dk1"/>
                </a:solidFill>
                <a:latin typeface="Calibri"/>
                <a:ea typeface="Calibri"/>
                <a:cs typeface="Calibri"/>
                <a:sym typeface="Calibri"/>
              </a:rPr>
              <a:t>Δυσνόητο κείμενο</a:t>
            </a:r>
            <a:r>
              <a:rPr b="0" i="0" lang="en-US" sz="3000" u="none" cap="none" strike="noStrike">
                <a:solidFill>
                  <a:schemeClr val="dk1"/>
                </a:solidFill>
                <a:latin typeface="Calibri"/>
                <a:ea typeface="Calibri"/>
                <a:cs typeface="Calibri"/>
                <a:sym typeface="Calibri"/>
              </a:rPr>
              <a:t>: Οποιοδήποτε κείμενο στην εικόνα μπορεί να είναι ακατανόητο ή παράξενα παραμορφωμένο.</a:t>
            </a:r>
            <a:endParaRPr/>
          </a:p>
          <a:p>
            <a:pPr indent="-431822" lvl="0" marL="457223" marR="0" rtl="0" algn="l">
              <a:lnSpc>
                <a:spcPct val="110000"/>
              </a:lnSpc>
              <a:spcBef>
                <a:spcPts val="640"/>
              </a:spcBef>
              <a:spcAft>
                <a:spcPts val="0"/>
              </a:spcAft>
              <a:buClr>
                <a:schemeClr val="dk1"/>
              </a:buClr>
              <a:buSzPts val="3000"/>
              <a:buFont typeface="Noto Sans Symbols"/>
              <a:buChar char="❑"/>
            </a:pPr>
            <a:r>
              <a:rPr b="0" i="0" lang="en-US" sz="3000" u="sng" cap="none" strike="noStrike">
                <a:solidFill>
                  <a:schemeClr val="dk1"/>
                </a:solidFill>
                <a:latin typeface="Calibri"/>
                <a:ea typeface="Calibri"/>
                <a:cs typeface="Calibri"/>
                <a:sym typeface="Calibri"/>
              </a:rPr>
              <a:t>Επαναλαμβανόμενα φόντα/μοτίβα</a:t>
            </a:r>
            <a:r>
              <a:rPr b="0" i="0" lang="en-US" sz="3000" u="none" cap="none" strike="noStrike">
                <a:solidFill>
                  <a:schemeClr val="dk1"/>
                </a:solidFill>
                <a:latin typeface="Calibri"/>
                <a:ea typeface="Calibri"/>
                <a:cs typeface="Calibri"/>
                <a:sym typeface="Calibri"/>
              </a:rPr>
              <a:t>: Παράξενα συνεπή ή περίεργα στοιχεία φόντου.</a:t>
            </a:r>
            <a:endParaRPr/>
          </a:p>
          <a:p>
            <a:pPr indent="-431822" lvl="0" marL="457223" marR="0" rtl="0" algn="l">
              <a:lnSpc>
                <a:spcPct val="110000"/>
              </a:lnSpc>
              <a:spcBef>
                <a:spcPts val="640"/>
              </a:spcBef>
              <a:spcAft>
                <a:spcPts val="0"/>
              </a:spcAft>
              <a:buClr>
                <a:schemeClr val="dk1"/>
              </a:buClr>
              <a:buSzPts val="3000"/>
              <a:buFont typeface="Noto Sans Symbols"/>
              <a:buChar char="❑"/>
            </a:pPr>
            <a:r>
              <a:rPr b="0" i="0" lang="en-US" sz="3000" u="sng" cap="none" strike="noStrike">
                <a:solidFill>
                  <a:schemeClr val="dk1"/>
                </a:solidFill>
                <a:latin typeface="Calibri"/>
                <a:ea typeface="Calibri"/>
                <a:cs typeface="Calibri"/>
                <a:sym typeface="Calibri"/>
              </a:rPr>
              <a:t>Ασυνήθιστα θολή εικόνα/ελλιπής ευκρίνεια</a:t>
            </a:r>
            <a:r>
              <a:rPr b="0" i="0" lang="en-US" sz="3000" u="none" cap="none" strike="noStrike">
                <a:solidFill>
                  <a:schemeClr val="dk1"/>
                </a:solidFill>
                <a:latin typeface="Calibri"/>
                <a:ea typeface="Calibri"/>
                <a:cs typeface="Calibri"/>
                <a:sym typeface="Calibri"/>
              </a:rPr>
              <a:t>: Περιοχές που θα έπρεπε να είναι ευκρινείς είναι θολές ή το αντίστροφο.</a:t>
            </a:r>
            <a:endParaRPr/>
          </a:p>
        </p:txBody>
      </p:sp>
      <p:sp>
        <p:nvSpPr>
          <p:cNvPr id="685" name="Google Shape;685;p10"/>
          <p:cNvSpPr txBox="1"/>
          <p:nvPr/>
        </p:nvSpPr>
        <p:spPr>
          <a:xfrm>
            <a:off x="-605340" y="213193"/>
            <a:ext cx="14748395" cy="1470026"/>
          </a:xfrm>
          <a:prstGeom prst="rect">
            <a:avLst/>
          </a:prstGeom>
          <a:noFill/>
          <a:ln>
            <a:noFill/>
          </a:ln>
        </p:spPr>
        <p:txBody>
          <a:bodyPr anchorCtr="0" anchor="ctr" bIns="45700" lIns="91425" spcFirstLastPara="1" rIns="91425" wrap="square" tIns="45700">
            <a:normAutofit/>
          </a:bodyPr>
          <a:lstStyle/>
          <a:p>
            <a:pPr indent="0" lvl="0" marL="0" marR="0" rtl="0" algn="ctr">
              <a:lnSpc>
                <a:spcPct val="100000"/>
              </a:lnSpc>
              <a:spcBef>
                <a:spcPts val="0"/>
              </a:spcBef>
              <a:spcAft>
                <a:spcPts val="0"/>
              </a:spcAft>
              <a:buClr>
                <a:schemeClr val="dk1"/>
              </a:buClr>
              <a:buSzPts val="4400"/>
              <a:buFont typeface="Helvetica Neue"/>
              <a:buNone/>
            </a:pPr>
            <a:r>
              <a:rPr b="1" i="0" lang="en-US" sz="3750" u="none" cap="none" strike="noStrike">
                <a:solidFill>
                  <a:srgbClr val="244061"/>
                </a:solidFill>
                <a:latin typeface="Calibri"/>
                <a:ea typeface="Calibri"/>
                <a:cs typeface="Calibri"/>
                <a:sym typeface="Calibri"/>
              </a:rPr>
              <a:t>Σημάδια περιεχομένου που έχει δημιουργηθεί </a:t>
            </a:r>
            <a:endParaRPr/>
          </a:p>
          <a:p>
            <a:pPr indent="0" lvl="0" marL="0" marR="0" rtl="0" algn="ctr">
              <a:lnSpc>
                <a:spcPct val="100000"/>
              </a:lnSpc>
              <a:spcBef>
                <a:spcPts val="0"/>
              </a:spcBef>
              <a:spcAft>
                <a:spcPts val="0"/>
              </a:spcAft>
              <a:buClr>
                <a:schemeClr val="dk1"/>
              </a:buClr>
              <a:buSzPts val="4400"/>
              <a:buFont typeface="Helvetica Neue"/>
              <a:buNone/>
            </a:pPr>
            <a:r>
              <a:rPr b="1" i="0" lang="en-US" sz="3750" u="none" cap="none" strike="noStrike">
                <a:solidFill>
                  <a:srgbClr val="244061"/>
                </a:solidFill>
                <a:latin typeface="Calibri"/>
                <a:ea typeface="Calibri"/>
                <a:cs typeface="Calibri"/>
                <a:sym typeface="Calibri"/>
              </a:rPr>
              <a:t>με τεχνητή νοημοσύνη</a:t>
            </a:r>
            <a:endParaRPr b="1" i="0" sz="3750" u="none" cap="none" strike="noStrike">
              <a:solidFill>
                <a:srgbClr val="244061"/>
              </a:solidFill>
              <a:latin typeface="Calibri"/>
              <a:ea typeface="Calibri"/>
              <a:cs typeface="Calibri"/>
              <a:sym typeface="Calibri"/>
            </a:endParaRPr>
          </a:p>
        </p:txBody>
      </p:sp>
      <p:pic>
        <p:nvPicPr>
          <p:cNvPr id="686" name="Google Shape;686;p10"/>
          <p:cNvPicPr preferRelativeResize="0"/>
          <p:nvPr/>
        </p:nvPicPr>
        <p:blipFill rotWithShape="1">
          <a:blip r:embed="rId5">
            <a:alphaModFix/>
          </a:blip>
          <a:srcRect b="0" l="0" r="0" t="0"/>
          <a:stretch/>
        </p:blipFill>
        <p:spPr>
          <a:xfrm>
            <a:off x="1266732" y="2363957"/>
            <a:ext cx="6016455" cy="6016455"/>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1" name="Shape 691"/>
        <p:cNvGrpSpPr/>
        <p:nvPr/>
      </p:nvGrpSpPr>
      <p:grpSpPr>
        <a:xfrm>
          <a:off x="0" y="0"/>
          <a:ext cx="0" cy="0"/>
          <a:chOff x="0" y="0"/>
          <a:chExt cx="0" cy="0"/>
        </a:xfrm>
      </p:grpSpPr>
      <p:sp>
        <p:nvSpPr>
          <p:cNvPr id="692" name="Google Shape;692;p11"/>
          <p:cNvSpPr/>
          <p:nvPr/>
        </p:nvSpPr>
        <p:spPr>
          <a:xfrm>
            <a:off x="15608462" y="484130"/>
            <a:ext cx="2391831" cy="1128627"/>
          </a:xfrm>
          <a:custGeom>
            <a:rect b="b" l="l" r="r" t="t"/>
            <a:pathLst>
              <a:path extrusionOk="0" h="1408249" w="3521366">
                <a:moveTo>
                  <a:pt x="0" y="0"/>
                </a:moveTo>
                <a:lnTo>
                  <a:pt x="3521366" y="0"/>
                </a:lnTo>
                <a:lnTo>
                  <a:pt x="3521366" y="1408249"/>
                </a:lnTo>
                <a:lnTo>
                  <a:pt x="0" y="1408249"/>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cap="none" strike="noStrike">
              <a:solidFill>
                <a:schemeClr val="dk1"/>
              </a:solidFill>
              <a:latin typeface="Ubuntu"/>
              <a:ea typeface="Ubuntu"/>
              <a:cs typeface="Ubuntu"/>
              <a:sym typeface="Ubuntu"/>
            </a:endParaRPr>
          </a:p>
        </p:txBody>
      </p:sp>
      <p:sp>
        <p:nvSpPr>
          <p:cNvPr id="693" name="Google Shape;693;p11"/>
          <p:cNvSpPr txBox="1"/>
          <p:nvPr>
            <p:ph idx="11" type="ftr"/>
          </p:nvPr>
        </p:nvSpPr>
        <p:spPr>
          <a:xfrm>
            <a:off x="3124200" y="6356351"/>
            <a:ext cx="2895600" cy="365126"/>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t/>
            </a:r>
            <a:endParaRPr/>
          </a:p>
        </p:txBody>
      </p:sp>
      <p:pic>
        <p:nvPicPr>
          <p:cNvPr descr="A blue sign with white text and colorful letters&#10;&#10;Description automatically generated" id="694" name="Google Shape;694;p11"/>
          <p:cNvPicPr preferRelativeResize="0"/>
          <p:nvPr/>
        </p:nvPicPr>
        <p:blipFill rotWithShape="1">
          <a:blip r:embed="rId4">
            <a:alphaModFix/>
          </a:blip>
          <a:srcRect b="0" l="0" r="0" t="0"/>
          <a:stretch/>
        </p:blipFill>
        <p:spPr>
          <a:xfrm>
            <a:off x="13572455" y="695257"/>
            <a:ext cx="1774539" cy="894398"/>
          </a:xfrm>
          <a:prstGeom prst="rect">
            <a:avLst/>
          </a:prstGeom>
          <a:noFill/>
          <a:ln>
            <a:noFill/>
          </a:ln>
        </p:spPr>
      </p:pic>
      <p:sp>
        <p:nvSpPr>
          <p:cNvPr id="695" name="Google Shape;695;p11"/>
          <p:cNvSpPr txBox="1"/>
          <p:nvPr/>
        </p:nvSpPr>
        <p:spPr>
          <a:xfrm>
            <a:off x="989636" y="2673752"/>
            <a:ext cx="184731" cy="41549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t/>
            </a:r>
            <a:endParaRPr b="0" i="0" sz="2100" u="none" cap="none" strike="noStrike">
              <a:solidFill>
                <a:srgbClr val="000000"/>
              </a:solidFill>
              <a:latin typeface="Arial"/>
              <a:ea typeface="Arial"/>
              <a:cs typeface="Arial"/>
              <a:sym typeface="Arial"/>
            </a:endParaRPr>
          </a:p>
        </p:txBody>
      </p:sp>
      <p:sp>
        <p:nvSpPr>
          <p:cNvPr id="696" name="Google Shape;696;p11"/>
          <p:cNvSpPr txBox="1"/>
          <p:nvPr/>
        </p:nvSpPr>
        <p:spPr>
          <a:xfrm>
            <a:off x="8124986" y="1973804"/>
            <a:ext cx="9451172" cy="7617941"/>
          </a:xfrm>
          <a:prstGeom prst="rect">
            <a:avLst/>
          </a:prstGeom>
          <a:noFill/>
          <a:ln>
            <a:noFill/>
          </a:ln>
        </p:spPr>
        <p:txBody>
          <a:bodyPr anchorCtr="0" anchor="t" bIns="45700" lIns="91425" spcFirstLastPara="1" rIns="91425" wrap="square" tIns="45700">
            <a:normAutofit/>
          </a:bodyPr>
          <a:lstStyle/>
          <a:p>
            <a:pPr indent="-431822" lvl="0" marL="457223" marR="0" rtl="0" algn="l">
              <a:lnSpc>
                <a:spcPct val="100000"/>
              </a:lnSpc>
              <a:spcBef>
                <a:spcPts val="640"/>
              </a:spcBef>
              <a:spcAft>
                <a:spcPts val="0"/>
              </a:spcAft>
              <a:buNone/>
            </a:pPr>
            <a:r>
              <a:rPr b="1" i="0" lang="en-US" sz="3600" u="none" cap="none" strike="noStrike">
                <a:solidFill>
                  <a:schemeClr val="dk1"/>
                </a:solidFill>
                <a:latin typeface="Calibri"/>
                <a:ea typeface="Calibri"/>
                <a:cs typeface="Calibri"/>
                <a:sym typeface="Calibri"/>
              </a:rPr>
              <a:t>Για ήχο/βίντεο (σημεία συζήτησης):</a:t>
            </a:r>
            <a:endParaRPr b="0" i="0" sz="3600" u="none" cap="none" strike="noStrike">
              <a:solidFill>
                <a:srgbClr val="000000"/>
              </a:solidFill>
              <a:latin typeface="Calibri"/>
              <a:ea typeface="Calibri"/>
              <a:cs typeface="Calibri"/>
              <a:sym typeface="Calibri"/>
            </a:endParaRPr>
          </a:p>
          <a:p>
            <a:pPr indent="-431822" lvl="0" marL="457223" marR="0" rtl="0" algn="l">
              <a:lnSpc>
                <a:spcPct val="100000"/>
              </a:lnSpc>
              <a:spcBef>
                <a:spcPts val="640"/>
              </a:spcBef>
              <a:spcAft>
                <a:spcPts val="0"/>
              </a:spcAft>
              <a:buNone/>
            </a:pPr>
            <a:r>
              <a:t/>
            </a:r>
            <a:endParaRPr b="0" i="0" sz="3600" u="none" cap="none" strike="noStrike">
              <a:solidFill>
                <a:schemeClr val="dk1"/>
              </a:solidFill>
              <a:latin typeface="Calibri"/>
              <a:ea typeface="Calibri"/>
              <a:cs typeface="Calibri"/>
              <a:sym typeface="Calibri"/>
            </a:endParaRPr>
          </a:p>
          <a:p>
            <a:pPr indent="-431822" lvl="0" marL="457223" marR="0" rtl="0" algn="l">
              <a:lnSpc>
                <a:spcPct val="100000"/>
              </a:lnSpc>
              <a:spcBef>
                <a:spcPts val="640"/>
              </a:spcBef>
              <a:spcAft>
                <a:spcPts val="0"/>
              </a:spcAft>
              <a:buClr>
                <a:schemeClr val="dk1"/>
              </a:buClr>
              <a:buSzPts val="3600"/>
              <a:buFont typeface="Noto Sans Symbols"/>
              <a:buChar char="❑"/>
            </a:pPr>
            <a:r>
              <a:rPr b="0" i="0" lang="en-US" sz="3600" u="sng" cap="none" strike="noStrike">
                <a:solidFill>
                  <a:schemeClr val="dk1"/>
                </a:solidFill>
                <a:latin typeface="Calibri"/>
                <a:ea typeface="Calibri"/>
                <a:cs typeface="Calibri"/>
                <a:sym typeface="Calibri"/>
              </a:rPr>
              <a:t>Αφύσικες κινήσεις του προσώπου/βλεφαρίσματα</a:t>
            </a:r>
            <a:r>
              <a:rPr b="0" i="0" lang="en-US" sz="3600" u="none" cap="none" strike="noStrike">
                <a:solidFill>
                  <a:schemeClr val="dk1"/>
                </a:solidFill>
                <a:latin typeface="Calibri"/>
                <a:ea typeface="Calibri"/>
                <a:cs typeface="Calibri"/>
                <a:sym typeface="Calibri"/>
              </a:rPr>
              <a:t>: Πολύ λίγα, πάρα πολλά ή ρομποτικά.</a:t>
            </a:r>
            <a:endParaRPr/>
          </a:p>
          <a:p>
            <a:pPr indent="-431822" lvl="0" marL="457223" marR="0" rtl="0" algn="l">
              <a:lnSpc>
                <a:spcPct val="100000"/>
              </a:lnSpc>
              <a:spcBef>
                <a:spcPts val="640"/>
              </a:spcBef>
              <a:spcAft>
                <a:spcPts val="0"/>
              </a:spcAft>
              <a:buClr>
                <a:schemeClr val="dk1"/>
              </a:buClr>
              <a:buSzPts val="3600"/>
              <a:buFont typeface="Noto Sans Symbols"/>
              <a:buChar char="❑"/>
            </a:pPr>
            <a:r>
              <a:rPr b="0" i="0" lang="en-US" sz="3600" u="sng" cap="none" strike="noStrike">
                <a:solidFill>
                  <a:schemeClr val="dk1"/>
                </a:solidFill>
                <a:latin typeface="Calibri"/>
                <a:ea typeface="Calibri"/>
                <a:cs typeface="Calibri"/>
                <a:sym typeface="Calibri"/>
              </a:rPr>
              <a:t>Προβλήματα συγχρονισμού χειλιών</a:t>
            </a:r>
            <a:r>
              <a:rPr b="0" i="0" lang="en-US" sz="3600" u="none" cap="none" strike="noStrike">
                <a:solidFill>
                  <a:schemeClr val="dk1"/>
                </a:solidFill>
                <a:latin typeface="Calibri"/>
                <a:ea typeface="Calibri"/>
                <a:cs typeface="Calibri"/>
                <a:sym typeface="Calibri"/>
              </a:rPr>
              <a:t>: Ασυμφωνία μεταξύ λέξεων και κινήσεων του στόματος.</a:t>
            </a:r>
            <a:endParaRPr/>
          </a:p>
          <a:p>
            <a:pPr indent="-431822" lvl="0" marL="457223" marR="0" rtl="0" algn="l">
              <a:lnSpc>
                <a:spcPct val="100000"/>
              </a:lnSpc>
              <a:spcBef>
                <a:spcPts val="640"/>
              </a:spcBef>
              <a:spcAft>
                <a:spcPts val="0"/>
              </a:spcAft>
              <a:buClr>
                <a:schemeClr val="dk1"/>
              </a:buClr>
              <a:buSzPts val="3600"/>
              <a:buFont typeface="Noto Sans Symbols"/>
              <a:buChar char="❑"/>
            </a:pPr>
            <a:r>
              <a:rPr b="0" i="0" lang="en-US" sz="3600" u="sng" cap="none" strike="noStrike">
                <a:solidFill>
                  <a:schemeClr val="dk1"/>
                </a:solidFill>
                <a:latin typeface="Calibri"/>
                <a:ea typeface="Calibri"/>
                <a:cs typeface="Calibri"/>
                <a:sym typeface="Calibri"/>
              </a:rPr>
              <a:t>Ρομποτική ή επίπεδη φωνή</a:t>
            </a:r>
            <a:r>
              <a:rPr b="0" i="0" lang="en-US" sz="3600" u="none" cap="none" strike="noStrike">
                <a:solidFill>
                  <a:schemeClr val="dk1"/>
                </a:solidFill>
                <a:latin typeface="Calibri"/>
                <a:ea typeface="Calibri"/>
                <a:cs typeface="Calibri"/>
                <a:sym typeface="Calibri"/>
              </a:rPr>
              <a:t>: Έλλειψη φυσικού επιτονισμού ή συναισθήματος.</a:t>
            </a:r>
            <a:endParaRPr/>
          </a:p>
          <a:p>
            <a:pPr indent="-431822" lvl="0" marL="457223" marR="0" rtl="0" algn="l">
              <a:lnSpc>
                <a:spcPct val="100000"/>
              </a:lnSpc>
              <a:spcBef>
                <a:spcPts val="640"/>
              </a:spcBef>
              <a:spcAft>
                <a:spcPts val="0"/>
              </a:spcAft>
              <a:buClr>
                <a:schemeClr val="dk1"/>
              </a:buClr>
              <a:buSzPts val="3600"/>
              <a:buFont typeface="Noto Sans Symbols"/>
              <a:buChar char="❑"/>
            </a:pPr>
            <a:r>
              <a:rPr b="0" i="0" lang="en-US" sz="3600" u="sng" cap="none" strike="noStrike">
                <a:solidFill>
                  <a:schemeClr val="dk1"/>
                </a:solidFill>
                <a:latin typeface="Calibri"/>
                <a:ea typeface="Calibri"/>
                <a:cs typeface="Calibri"/>
                <a:sym typeface="Calibri"/>
              </a:rPr>
              <a:t>Έλλειψη συνέπειας στη γλώσσα του σώματος</a:t>
            </a:r>
            <a:r>
              <a:rPr b="0" i="0" lang="en-US" sz="3600" u="none" cap="none" strike="noStrike">
                <a:solidFill>
                  <a:schemeClr val="dk1"/>
                </a:solidFill>
                <a:latin typeface="Calibri"/>
                <a:ea typeface="Calibri"/>
                <a:cs typeface="Calibri"/>
                <a:sym typeface="Calibri"/>
              </a:rPr>
              <a:t>: Ασυμφωνία μεταξύ λόγου και χειρονομιών.</a:t>
            </a:r>
            <a:endParaRPr/>
          </a:p>
        </p:txBody>
      </p:sp>
      <p:sp>
        <p:nvSpPr>
          <p:cNvPr id="697" name="Google Shape;697;p11"/>
          <p:cNvSpPr txBox="1"/>
          <p:nvPr/>
        </p:nvSpPr>
        <p:spPr>
          <a:xfrm>
            <a:off x="-605340" y="213193"/>
            <a:ext cx="14748395" cy="1470026"/>
          </a:xfrm>
          <a:prstGeom prst="rect">
            <a:avLst/>
          </a:prstGeom>
          <a:noFill/>
          <a:ln>
            <a:noFill/>
          </a:ln>
        </p:spPr>
        <p:txBody>
          <a:bodyPr anchorCtr="0" anchor="ctr" bIns="45700" lIns="91425" spcFirstLastPara="1" rIns="91425" wrap="square" tIns="45700">
            <a:normAutofit/>
          </a:bodyPr>
          <a:lstStyle/>
          <a:p>
            <a:pPr indent="0" lvl="0" marL="0" marR="0" rtl="0" algn="ctr">
              <a:lnSpc>
                <a:spcPct val="100000"/>
              </a:lnSpc>
              <a:spcBef>
                <a:spcPts val="0"/>
              </a:spcBef>
              <a:spcAft>
                <a:spcPts val="0"/>
              </a:spcAft>
              <a:buClr>
                <a:schemeClr val="dk1"/>
              </a:buClr>
              <a:buSzPts val="4400"/>
              <a:buFont typeface="Helvetica Neue"/>
              <a:buNone/>
            </a:pPr>
            <a:r>
              <a:rPr b="1" i="0" lang="en-US" sz="3750" u="none" cap="none" strike="noStrike">
                <a:solidFill>
                  <a:srgbClr val="244061"/>
                </a:solidFill>
                <a:latin typeface="Calibri"/>
                <a:ea typeface="Calibri"/>
                <a:cs typeface="Calibri"/>
                <a:sym typeface="Calibri"/>
              </a:rPr>
              <a:t>Σημάδια περιεχομένου που έχει δημιουργηθεί </a:t>
            </a:r>
            <a:endParaRPr/>
          </a:p>
          <a:p>
            <a:pPr indent="0" lvl="0" marL="0" marR="0" rtl="0" algn="ctr">
              <a:lnSpc>
                <a:spcPct val="100000"/>
              </a:lnSpc>
              <a:spcBef>
                <a:spcPts val="0"/>
              </a:spcBef>
              <a:spcAft>
                <a:spcPts val="0"/>
              </a:spcAft>
              <a:buClr>
                <a:schemeClr val="dk1"/>
              </a:buClr>
              <a:buSzPts val="4400"/>
              <a:buFont typeface="Helvetica Neue"/>
              <a:buNone/>
            </a:pPr>
            <a:r>
              <a:rPr b="1" i="0" lang="en-US" sz="3750" u="none" cap="none" strike="noStrike">
                <a:solidFill>
                  <a:srgbClr val="244061"/>
                </a:solidFill>
                <a:latin typeface="Calibri"/>
                <a:ea typeface="Calibri"/>
                <a:cs typeface="Calibri"/>
                <a:sym typeface="Calibri"/>
              </a:rPr>
              <a:t>με τεχνητή νοημοσύνη</a:t>
            </a:r>
            <a:endParaRPr b="1" i="0" sz="3750" u="none" cap="none" strike="noStrike">
              <a:solidFill>
                <a:srgbClr val="244061"/>
              </a:solidFill>
              <a:latin typeface="Calibri"/>
              <a:ea typeface="Calibri"/>
              <a:cs typeface="Calibri"/>
              <a:sym typeface="Calibri"/>
            </a:endParaRPr>
          </a:p>
        </p:txBody>
      </p:sp>
      <p:pic>
        <p:nvPicPr>
          <p:cNvPr id="698" name="Google Shape;698;p11"/>
          <p:cNvPicPr preferRelativeResize="0"/>
          <p:nvPr/>
        </p:nvPicPr>
        <p:blipFill rotWithShape="1">
          <a:blip r:embed="rId5">
            <a:alphaModFix/>
          </a:blip>
          <a:srcRect b="0" l="0" r="0" t="0"/>
          <a:stretch/>
        </p:blipFill>
        <p:spPr>
          <a:xfrm>
            <a:off x="1266733" y="2380867"/>
            <a:ext cx="5988425" cy="5988425"/>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3" name="Shape 703"/>
        <p:cNvGrpSpPr/>
        <p:nvPr/>
      </p:nvGrpSpPr>
      <p:grpSpPr>
        <a:xfrm>
          <a:off x="0" y="0"/>
          <a:ext cx="0" cy="0"/>
          <a:chOff x="0" y="0"/>
          <a:chExt cx="0" cy="0"/>
        </a:xfrm>
      </p:grpSpPr>
      <p:sp>
        <p:nvSpPr>
          <p:cNvPr id="704" name="Google Shape;704;p90"/>
          <p:cNvSpPr/>
          <p:nvPr/>
        </p:nvSpPr>
        <p:spPr>
          <a:xfrm>
            <a:off x="15608462" y="484130"/>
            <a:ext cx="2391831" cy="1128627"/>
          </a:xfrm>
          <a:custGeom>
            <a:rect b="b" l="l" r="r" t="t"/>
            <a:pathLst>
              <a:path extrusionOk="0" h="1408249" w="3521366">
                <a:moveTo>
                  <a:pt x="0" y="0"/>
                </a:moveTo>
                <a:lnTo>
                  <a:pt x="3521366" y="0"/>
                </a:lnTo>
                <a:lnTo>
                  <a:pt x="3521366" y="1408249"/>
                </a:lnTo>
                <a:lnTo>
                  <a:pt x="0" y="1408249"/>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cap="none" strike="noStrike">
              <a:solidFill>
                <a:schemeClr val="dk1"/>
              </a:solidFill>
              <a:latin typeface="Ubuntu"/>
              <a:ea typeface="Ubuntu"/>
              <a:cs typeface="Ubuntu"/>
              <a:sym typeface="Ubuntu"/>
            </a:endParaRPr>
          </a:p>
        </p:txBody>
      </p:sp>
      <p:pic>
        <p:nvPicPr>
          <p:cNvPr descr="A blue sign with white text and colorful letters&#10;&#10;Description automatically generated" id="705" name="Google Shape;705;p90"/>
          <p:cNvPicPr preferRelativeResize="0"/>
          <p:nvPr/>
        </p:nvPicPr>
        <p:blipFill rotWithShape="1">
          <a:blip r:embed="rId4">
            <a:alphaModFix/>
          </a:blip>
          <a:srcRect b="0" l="0" r="0" t="0"/>
          <a:stretch/>
        </p:blipFill>
        <p:spPr>
          <a:xfrm>
            <a:off x="13572455" y="695257"/>
            <a:ext cx="1774539" cy="894398"/>
          </a:xfrm>
          <a:prstGeom prst="rect">
            <a:avLst/>
          </a:prstGeom>
          <a:noFill/>
          <a:ln>
            <a:noFill/>
          </a:ln>
        </p:spPr>
      </p:pic>
      <p:sp>
        <p:nvSpPr>
          <p:cNvPr id="706" name="Google Shape;706;p90"/>
          <p:cNvSpPr txBox="1"/>
          <p:nvPr/>
        </p:nvSpPr>
        <p:spPr>
          <a:xfrm>
            <a:off x="989636" y="2673752"/>
            <a:ext cx="184731" cy="41549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t/>
            </a:r>
            <a:endParaRPr b="0" i="0" sz="2100" u="none" cap="none" strike="noStrike">
              <a:solidFill>
                <a:srgbClr val="000000"/>
              </a:solidFill>
              <a:latin typeface="Arial"/>
              <a:ea typeface="Arial"/>
              <a:cs typeface="Arial"/>
              <a:sym typeface="Arial"/>
            </a:endParaRPr>
          </a:p>
        </p:txBody>
      </p:sp>
      <p:sp>
        <p:nvSpPr>
          <p:cNvPr id="707" name="Google Shape;707;p90"/>
          <p:cNvSpPr txBox="1"/>
          <p:nvPr/>
        </p:nvSpPr>
        <p:spPr>
          <a:xfrm>
            <a:off x="-605340" y="213193"/>
            <a:ext cx="14748395" cy="1470026"/>
          </a:xfrm>
          <a:prstGeom prst="rect">
            <a:avLst/>
          </a:prstGeom>
          <a:noFill/>
          <a:ln>
            <a:noFill/>
          </a:ln>
        </p:spPr>
        <p:txBody>
          <a:bodyPr anchorCtr="0" anchor="ctr" bIns="45700" lIns="91425" spcFirstLastPara="1" rIns="91425" wrap="square" tIns="45700">
            <a:normAutofit/>
          </a:bodyPr>
          <a:lstStyle/>
          <a:p>
            <a:pPr indent="0" lvl="0" marL="0" marR="0" rtl="0" algn="ctr">
              <a:lnSpc>
                <a:spcPct val="100000"/>
              </a:lnSpc>
              <a:spcBef>
                <a:spcPts val="0"/>
              </a:spcBef>
              <a:spcAft>
                <a:spcPts val="0"/>
              </a:spcAft>
              <a:buClr>
                <a:schemeClr val="dk1"/>
              </a:buClr>
              <a:buSzPts val="4400"/>
              <a:buFont typeface="Helvetica Neue"/>
              <a:buNone/>
            </a:pPr>
            <a:r>
              <a:t/>
            </a:r>
            <a:endParaRPr b="1" i="0" sz="3750" u="none" cap="none" strike="noStrike">
              <a:solidFill>
                <a:srgbClr val="244061"/>
              </a:solidFill>
              <a:latin typeface="Ubuntu"/>
              <a:ea typeface="Ubuntu"/>
              <a:cs typeface="Ubuntu"/>
              <a:sym typeface="Ubuntu"/>
            </a:endParaRPr>
          </a:p>
        </p:txBody>
      </p:sp>
      <p:sp>
        <p:nvSpPr>
          <p:cNvPr id="708" name="Google Shape;708;p90"/>
          <p:cNvSpPr/>
          <p:nvPr/>
        </p:nvSpPr>
        <p:spPr>
          <a:xfrm>
            <a:off x="706607" y="1865753"/>
            <a:ext cx="9144000" cy="794059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3000" u="none" cap="none" strike="noStrike">
                <a:solidFill>
                  <a:srgbClr val="000000"/>
                </a:solidFill>
                <a:latin typeface="Ubuntu"/>
                <a:ea typeface="Ubuntu"/>
                <a:cs typeface="Ubuntu"/>
                <a:sym typeface="Ubuntu"/>
              </a:rPr>
              <a:t>Στο σημερινό ταχέως εξελισσόμενο ψηφιακό τοπίο, η ενσωμάτωση της τεχνητής νοημοσύνης στην καθημερινή επικοινωνία έχει γίνει όλο και πιο διαδεδομένη. Από τη σύνταξη email έως τη δημιουργία ολόκληρων άρθρων, τα συστήματα τεχνητής νοημοσύνης φέρνουν επανάσταση στον τρόπο με τον οποίο δημιουργούμε και καταναλώνουμε πληροφορίες. Αυτή η μεταμόρφωση όχι μόνο βελτιώνει την αποδοτικότητα, αλλά και θέτει σημαντικά ερωτήματα σχετικά με την αυθεντικότητα, την πατρότητα και την εμπιστοσύνη στα μέσα ενημέρωσης. Καθώς προχωράμε σε αυτή τη νέα εποχή, είναι απαραίτητο να αναπτύξουμε κριτικές δεξιότητες σκέψης για να διακρίνουμε το περιεχόμενο που έχει δημιουργηθεί από τον άνθρωπο ή από την τεχνητή νοημοσύνη.</a:t>
            </a:r>
            <a:endParaRPr b="0" i="0" sz="3000" u="none" cap="none" strike="noStrike">
              <a:solidFill>
                <a:srgbClr val="000000"/>
              </a:solidFill>
              <a:latin typeface="Ubuntu"/>
              <a:ea typeface="Ubuntu"/>
              <a:cs typeface="Ubuntu"/>
              <a:sym typeface="Ubuntu"/>
            </a:endParaRPr>
          </a:p>
        </p:txBody>
      </p:sp>
      <p:sp>
        <p:nvSpPr>
          <p:cNvPr id="709" name="Google Shape;709;p90"/>
          <p:cNvSpPr txBox="1"/>
          <p:nvPr/>
        </p:nvSpPr>
        <p:spPr>
          <a:xfrm>
            <a:off x="10377251" y="1865753"/>
            <a:ext cx="7204143" cy="7617941"/>
          </a:xfrm>
          <a:prstGeom prst="rect">
            <a:avLst/>
          </a:prstGeom>
          <a:noFill/>
          <a:ln>
            <a:noFill/>
          </a:ln>
        </p:spPr>
        <p:txBody>
          <a:bodyPr anchorCtr="0" anchor="t" bIns="45700" lIns="91425" spcFirstLastPara="1" rIns="91425" wrap="square" tIns="45700">
            <a:normAutofit/>
          </a:bodyPr>
          <a:lstStyle/>
          <a:p>
            <a:pPr indent="-431822" lvl="0" marL="457223" marR="0" rtl="0" algn="ctr">
              <a:lnSpc>
                <a:spcPct val="100000"/>
              </a:lnSpc>
              <a:spcBef>
                <a:spcPts val="640"/>
              </a:spcBef>
              <a:spcAft>
                <a:spcPts val="0"/>
              </a:spcAft>
              <a:buNone/>
            </a:pPr>
            <a:r>
              <a:t/>
            </a:r>
            <a:endParaRPr b="0" i="0" sz="3300" u="none" cap="none" strike="noStrike">
              <a:solidFill>
                <a:schemeClr val="dk1"/>
              </a:solidFill>
              <a:latin typeface="Ubuntu"/>
              <a:ea typeface="Ubuntu"/>
              <a:cs typeface="Ubuntu"/>
              <a:sym typeface="Ubuntu"/>
            </a:endParaRPr>
          </a:p>
          <a:p>
            <a:pPr indent="-431822" lvl="0" marL="457223" marR="0" rtl="0" algn="ctr">
              <a:lnSpc>
                <a:spcPct val="100000"/>
              </a:lnSpc>
              <a:spcBef>
                <a:spcPts val="640"/>
              </a:spcBef>
              <a:spcAft>
                <a:spcPts val="0"/>
              </a:spcAft>
              <a:buNone/>
            </a:pPr>
            <a:r>
              <a:t/>
            </a:r>
            <a:endParaRPr b="0" i="0" sz="3300" u="none" cap="none" strike="noStrike">
              <a:solidFill>
                <a:schemeClr val="dk1"/>
              </a:solidFill>
              <a:latin typeface="Ubuntu"/>
              <a:ea typeface="Ubuntu"/>
              <a:cs typeface="Ubuntu"/>
              <a:sym typeface="Ubuntu"/>
            </a:endParaRPr>
          </a:p>
          <a:p>
            <a:pPr indent="-431822" lvl="0" marL="457223" marR="0" rtl="0" algn="l">
              <a:lnSpc>
                <a:spcPct val="100000"/>
              </a:lnSpc>
              <a:spcBef>
                <a:spcPts val="640"/>
              </a:spcBef>
              <a:spcAft>
                <a:spcPts val="0"/>
              </a:spcAft>
              <a:buClr>
                <a:schemeClr val="dk1"/>
              </a:buClr>
              <a:buSzPts val="2850"/>
              <a:buFont typeface="Noto Sans Symbols"/>
              <a:buChar char="❑"/>
            </a:pPr>
            <a:r>
              <a:rPr b="0" i="0" lang="en-US" sz="2850" u="none" cap="none" strike="noStrike">
                <a:solidFill>
                  <a:schemeClr val="dk1"/>
                </a:solidFill>
                <a:latin typeface="Ubuntu"/>
                <a:ea typeface="Ubuntu"/>
                <a:cs typeface="Ubuntu"/>
                <a:sym typeface="Ubuntu"/>
              </a:rPr>
              <a:t>Ποια στοιχεία υποδηλώνουν αν γράφτηκε από τεχνητή νοημοσύνη;</a:t>
            </a:r>
            <a:endParaRPr b="0" i="0" sz="2850" u="none" cap="none" strike="noStrike">
              <a:solidFill>
                <a:schemeClr val="dk1"/>
              </a:solidFill>
              <a:latin typeface="Ubuntu"/>
              <a:ea typeface="Ubuntu"/>
              <a:cs typeface="Ubuntu"/>
              <a:sym typeface="Ubuntu"/>
            </a:endParaRPr>
          </a:p>
          <a:p>
            <a:pPr indent="-431822" lvl="0" marL="457223" marR="0" rtl="0" algn="l">
              <a:lnSpc>
                <a:spcPct val="100000"/>
              </a:lnSpc>
              <a:spcBef>
                <a:spcPts val="640"/>
              </a:spcBef>
              <a:spcAft>
                <a:spcPts val="0"/>
              </a:spcAft>
              <a:buClr>
                <a:schemeClr val="dk1"/>
              </a:buClr>
              <a:buSzPts val="2850"/>
              <a:buFont typeface="Noto Sans Symbols"/>
              <a:buChar char="❑"/>
            </a:pPr>
            <a:r>
              <a:rPr b="0" i="0" lang="en-US" sz="2850" u="none" cap="none" strike="noStrike">
                <a:solidFill>
                  <a:schemeClr val="dk1"/>
                </a:solidFill>
                <a:latin typeface="Ubuntu"/>
                <a:ea typeface="Ubuntu"/>
                <a:cs typeface="Ubuntu"/>
                <a:sym typeface="Ubuntu"/>
              </a:rPr>
              <a:t>Μοιάζει υπερβολικά ισορροπημένο ή απρόσωπο;</a:t>
            </a:r>
            <a:endParaRPr b="0" i="0" sz="2850" u="none" cap="none" strike="noStrike">
              <a:solidFill>
                <a:schemeClr val="dk1"/>
              </a:solidFill>
              <a:latin typeface="Ubuntu"/>
              <a:ea typeface="Ubuntu"/>
              <a:cs typeface="Ubuntu"/>
              <a:sym typeface="Ubuntu"/>
            </a:endParaRPr>
          </a:p>
          <a:p>
            <a:pPr indent="-431822" lvl="0" marL="457223" marR="0" rtl="0" algn="l">
              <a:lnSpc>
                <a:spcPct val="100000"/>
              </a:lnSpc>
              <a:spcBef>
                <a:spcPts val="640"/>
              </a:spcBef>
              <a:spcAft>
                <a:spcPts val="0"/>
              </a:spcAft>
              <a:buClr>
                <a:schemeClr val="dk1"/>
              </a:buClr>
              <a:buSzPts val="2850"/>
              <a:buFont typeface="Noto Sans Symbols"/>
              <a:buChar char="❑"/>
            </a:pPr>
            <a:r>
              <a:rPr b="0" i="0" lang="en-US" sz="2850" u="none" cap="none" strike="noStrike">
                <a:solidFill>
                  <a:schemeClr val="dk1"/>
                </a:solidFill>
                <a:latin typeface="Ubuntu"/>
                <a:ea typeface="Ubuntu"/>
                <a:cs typeface="Ubuntu"/>
                <a:sym typeface="Ubuntu"/>
              </a:rPr>
              <a:t>Υπάρχουν μοτίβα ή φράσεις που φαίνονται υπερβολικά τυπικά ή ασαφή;</a:t>
            </a:r>
            <a:endParaRPr b="0" i="0" sz="2850" u="none" cap="none" strike="noStrike">
              <a:solidFill>
                <a:schemeClr val="dk1"/>
              </a:solidFill>
              <a:latin typeface="Ubuntu"/>
              <a:ea typeface="Ubuntu"/>
              <a:cs typeface="Ubuntu"/>
              <a:sym typeface="Ubuntu"/>
            </a:endParaRPr>
          </a:p>
          <a:p>
            <a:pPr indent="-431822" lvl="0" marL="457223" marR="0" rtl="0" algn="ctr">
              <a:lnSpc>
                <a:spcPct val="100000"/>
              </a:lnSpc>
              <a:spcBef>
                <a:spcPts val="640"/>
              </a:spcBef>
              <a:spcAft>
                <a:spcPts val="0"/>
              </a:spcAft>
              <a:buNone/>
            </a:pPr>
            <a:r>
              <a:t/>
            </a:r>
            <a:endParaRPr b="0" i="0" sz="3200" u="none" cap="none" strike="noStrike">
              <a:solidFill>
                <a:srgbClr val="888888"/>
              </a:solidFill>
              <a:latin typeface="Calibri"/>
              <a:ea typeface="Calibri"/>
              <a:cs typeface="Calibri"/>
              <a:sym typeface="Calibri"/>
            </a:endParaRPr>
          </a:p>
          <a:p>
            <a:pPr indent="-431822" lvl="0" marL="457223" marR="0" rtl="0" algn="ctr">
              <a:lnSpc>
                <a:spcPct val="100000"/>
              </a:lnSpc>
              <a:spcBef>
                <a:spcPts val="640"/>
              </a:spcBef>
              <a:spcAft>
                <a:spcPts val="0"/>
              </a:spcAft>
              <a:buNone/>
            </a:pPr>
            <a:r>
              <a:t/>
            </a:r>
            <a:endParaRPr b="0" i="0" sz="3200" u="none" cap="none" strike="noStrike">
              <a:solidFill>
                <a:srgbClr val="888888"/>
              </a:solidFill>
              <a:latin typeface="Calibri"/>
              <a:ea typeface="Calibri"/>
              <a:cs typeface="Calibri"/>
              <a:sym typeface="Calibri"/>
            </a:endParaRPr>
          </a:p>
        </p:txBody>
      </p:sp>
      <p:sp>
        <p:nvSpPr>
          <p:cNvPr id="710" name="Google Shape;710;p90"/>
          <p:cNvSpPr/>
          <p:nvPr/>
        </p:nvSpPr>
        <p:spPr>
          <a:xfrm>
            <a:off x="1128183" y="603961"/>
            <a:ext cx="10792944" cy="156962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en-US" sz="3200" u="none" cap="none" strike="noStrike">
                <a:solidFill>
                  <a:srgbClr val="000000"/>
                </a:solidFill>
                <a:latin typeface="Ubuntu"/>
                <a:ea typeface="Ubuntu"/>
                <a:cs typeface="Ubuntu"/>
                <a:sym typeface="Ubuntu"/>
              </a:rPr>
              <a:t>Δημιουργημένο από άνθρωπο ή από τεχνητή νοημοσύνη;</a:t>
            </a:r>
            <a:endParaRPr b="1" i="0" sz="1400" u="none" cap="none" strike="noStrike">
              <a:solidFill>
                <a:srgbClr val="000000"/>
              </a:solidFill>
              <a:latin typeface="Ubuntu"/>
              <a:ea typeface="Ubuntu"/>
              <a:cs typeface="Ubuntu"/>
              <a:sym typeface="Ubuntu"/>
            </a:endParaRPr>
          </a:p>
          <a:p>
            <a:pPr indent="0" lvl="0" marL="0" marR="0" rtl="0" algn="l">
              <a:lnSpc>
                <a:spcPct val="100000"/>
              </a:lnSpc>
              <a:spcBef>
                <a:spcPts val="0"/>
              </a:spcBef>
              <a:spcAft>
                <a:spcPts val="0"/>
              </a:spcAft>
              <a:buNone/>
            </a:pPr>
            <a:r>
              <a:t/>
            </a:r>
            <a:endParaRPr b="0" i="0" sz="3200" u="none" cap="none" strike="noStrike">
              <a:solidFill>
                <a:srgbClr val="000000"/>
              </a:solidFill>
              <a:latin typeface="Arial"/>
              <a:ea typeface="Arial"/>
              <a:cs typeface="Arial"/>
              <a:sym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5" name="Shape 715"/>
        <p:cNvGrpSpPr/>
        <p:nvPr/>
      </p:nvGrpSpPr>
      <p:grpSpPr>
        <a:xfrm>
          <a:off x="0" y="0"/>
          <a:ext cx="0" cy="0"/>
          <a:chOff x="0" y="0"/>
          <a:chExt cx="0" cy="0"/>
        </a:xfrm>
      </p:grpSpPr>
      <p:sp>
        <p:nvSpPr>
          <p:cNvPr id="716" name="Google Shape;716;p91"/>
          <p:cNvSpPr/>
          <p:nvPr/>
        </p:nvSpPr>
        <p:spPr>
          <a:xfrm>
            <a:off x="15608462" y="484130"/>
            <a:ext cx="2391831" cy="1128627"/>
          </a:xfrm>
          <a:custGeom>
            <a:rect b="b" l="l" r="r" t="t"/>
            <a:pathLst>
              <a:path extrusionOk="0" h="1408249" w="3521366">
                <a:moveTo>
                  <a:pt x="0" y="0"/>
                </a:moveTo>
                <a:lnTo>
                  <a:pt x="3521366" y="0"/>
                </a:lnTo>
                <a:lnTo>
                  <a:pt x="3521366" y="1408249"/>
                </a:lnTo>
                <a:lnTo>
                  <a:pt x="0" y="1408249"/>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cap="none" strike="noStrike">
              <a:solidFill>
                <a:schemeClr val="dk1"/>
              </a:solidFill>
              <a:latin typeface="Ubuntu"/>
              <a:ea typeface="Ubuntu"/>
              <a:cs typeface="Ubuntu"/>
              <a:sym typeface="Ubuntu"/>
            </a:endParaRPr>
          </a:p>
        </p:txBody>
      </p:sp>
      <p:pic>
        <p:nvPicPr>
          <p:cNvPr descr="A blue sign with white text and colorful letters&#10;&#10;Description automatically generated" id="717" name="Google Shape;717;p91"/>
          <p:cNvPicPr preferRelativeResize="0"/>
          <p:nvPr/>
        </p:nvPicPr>
        <p:blipFill rotWithShape="1">
          <a:blip r:embed="rId4">
            <a:alphaModFix/>
          </a:blip>
          <a:srcRect b="0" l="0" r="0" t="0"/>
          <a:stretch/>
        </p:blipFill>
        <p:spPr>
          <a:xfrm>
            <a:off x="13572455" y="695257"/>
            <a:ext cx="1774539" cy="894398"/>
          </a:xfrm>
          <a:prstGeom prst="rect">
            <a:avLst/>
          </a:prstGeom>
          <a:noFill/>
          <a:ln>
            <a:noFill/>
          </a:ln>
        </p:spPr>
      </p:pic>
      <p:sp>
        <p:nvSpPr>
          <p:cNvPr id="718" name="Google Shape;718;p91"/>
          <p:cNvSpPr txBox="1"/>
          <p:nvPr/>
        </p:nvSpPr>
        <p:spPr>
          <a:xfrm>
            <a:off x="989636" y="2673752"/>
            <a:ext cx="184731" cy="41549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t/>
            </a:r>
            <a:endParaRPr b="0" i="0" sz="2100" u="none" cap="none" strike="noStrike">
              <a:solidFill>
                <a:srgbClr val="000000"/>
              </a:solidFill>
              <a:latin typeface="Arial"/>
              <a:ea typeface="Arial"/>
              <a:cs typeface="Arial"/>
              <a:sym typeface="Arial"/>
            </a:endParaRPr>
          </a:p>
        </p:txBody>
      </p:sp>
      <p:sp>
        <p:nvSpPr>
          <p:cNvPr id="719" name="Google Shape;719;p91"/>
          <p:cNvSpPr txBox="1"/>
          <p:nvPr/>
        </p:nvSpPr>
        <p:spPr>
          <a:xfrm>
            <a:off x="8124986" y="1973804"/>
            <a:ext cx="9451172" cy="7617941"/>
          </a:xfrm>
          <a:prstGeom prst="rect">
            <a:avLst/>
          </a:prstGeom>
          <a:noFill/>
          <a:ln>
            <a:noFill/>
          </a:ln>
        </p:spPr>
        <p:txBody>
          <a:bodyPr anchorCtr="0" anchor="t" bIns="45700" lIns="91425" spcFirstLastPara="1" rIns="91425" wrap="square" tIns="45700">
            <a:normAutofit/>
          </a:bodyPr>
          <a:lstStyle/>
          <a:p>
            <a:pPr indent="-431822" lvl="0" marL="457223" marR="0" rtl="0" algn="l">
              <a:lnSpc>
                <a:spcPct val="100000"/>
              </a:lnSpc>
              <a:spcBef>
                <a:spcPts val="640"/>
              </a:spcBef>
              <a:spcAft>
                <a:spcPts val="0"/>
              </a:spcAft>
              <a:buNone/>
            </a:pPr>
            <a:r>
              <a:t/>
            </a:r>
            <a:endParaRPr b="0" i="0" sz="3000" u="none" cap="none" strike="noStrike">
              <a:solidFill>
                <a:srgbClr val="000000"/>
              </a:solidFill>
              <a:latin typeface="Ubuntu"/>
              <a:ea typeface="Ubuntu"/>
              <a:cs typeface="Ubuntu"/>
              <a:sym typeface="Ubuntu"/>
            </a:endParaRPr>
          </a:p>
        </p:txBody>
      </p:sp>
      <p:pic>
        <p:nvPicPr>
          <p:cNvPr id="720" name="Google Shape;720;p91"/>
          <p:cNvPicPr preferRelativeResize="0"/>
          <p:nvPr/>
        </p:nvPicPr>
        <p:blipFill rotWithShape="1">
          <a:blip r:embed="rId5">
            <a:alphaModFix/>
          </a:blip>
          <a:srcRect b="0" l="0" r="0" t="0"/>
          <a:stretch/>
        </p:blipFill>
        <p:spPr>
          <a:xfrm>
            <a:off x="1927653" y="1961266"/>
            <a:ext cx="6048633" cy="7560791"/>
          </a:xfrm>
          <a:prstGeom prst="rect">
            <a:avLst/>
          </a:prstGeom>
          <a:noFill/>
          <a:ln>
            <a:noFill/>
          </a:ln>
        </p:spPr>
      </p:pic>
      <p:sp>
        <p:nvSpPr>
          <p:cNvPr id="721" name="Google Shape;721;p91"/>
          <p:cNvSpPr/>
          <p:nvPr/>
        </p:nvSpPr>
        <p:spPr>
          <a:xfrm>
            <a:off x="8368496" y="5782773"/>
            <a:ext cx="9631797" cy="41546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2100" u="none" cap="none" strike="noStrike">
                <a:solidFill>
                  <a:srgbClr val="000000"/>
                </a:solidFill>
                <a:latin typeface="Ubuntu"/>
                <a:ea typeface="Ubuntu"/>
                <a:cs typeface="Ubuntu"/>
                <a:sym typeface="Ubuntu"/>
              </a:rPr>
              <a:t>https://www.reddit.com/r/midjourney/comments/120vhdc/the_pope_drip/</a:t>
            </a:r>
            <a:endParaRPr b="0" i="0" sz="2100" u="none" cap="none" strike="noStrike">
              <a:solidFill>
                <a:srgbClr val="000000"/>
              </a:solidFill>
              <a:latin typeface="Ubuntu"/>
              <a:ea typeface="Ubuntu"/>
              <a:cs typeface="Ubuntu"/>
              <a:sym typeface="Ubuntu"/>
            </a:endParaRPr>
          </a:p>
        </p:txBody>
      </p:sp>
      <p:sp>
        <p:nvSpPr>
          <p:cNvPr id="722" name="Google Shape;722;p91"/>
          <p:cNvSpPr/>
          <p:nvPr/>
        </p:nvSpPr>
        <p:spPr>
          <a:xfrm>
            <a:off x="1128183" y="603960"/>
            <a:ext cx="10792944" cy="109256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en-US" sz="3300" u="none" cap="none" strike="noStrike">
                <a:solidFill>
                  <a:srgbClr val="000000"/>
                </a:solidFill>
                <a:latin typeface="Calibri"/>
                <a:ea typeface="Calibri"/>
                <a:cs typeface="Calibri"/>
                <a:sym typeface="Calibri"/>
              </a:rPr>
              <a:t>Δημιουργημένο από άνθρωπο ή από τεχνητή νοημοσύνη;</a:t>
            </a:r>
            <a:endParaRPr b="1" i="0" sz="33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None/>
            </a:pPr>
            <a:r>
              <a:t/>
            </a:r>
            <a:endParaRPr b="0" i="0" sz="3200" u="none" cap="none" strike="noStrike">
              <a:solidFill>
                <a:srgbClr val="000000"/>
              </a:solidFill>
              <a:latin typeface="Arial"/>
              <a:ea typeface="Arial"/>
              <a:cs typeface="Arial"/>
              <a:sym typeface="Arial"/>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6" name="Shape 726"/>
        <p:cNvGrpSpPr/>
        <p:nvPr/>
      </p:nvGrpSpPr>
      <p:grpSpPr>
        <a:xfrm>
          <a:off x="0" y="0"/>
          <a:ext cx="0" cy="0"/>
          <a:chOff x="0" y="0"/>
          <a:chExt cx="0" cy="0"/>
        </a:xfrm>
      </p:grpSpPr>
      <p:grpSp>
        <p:nvGrpSpPr>
          <p:cNvPr id="727" name="Google Shape;727;p92"/>
          <p:cNvGrpSpPr/>
          <p:nvPr/>
        </p:nvGrpSpPr>
        <p:grpSpPr>
          <a:xfrm>
            <a:off x="790770" y="-112458"/>
            <a:ext cx="1427175" cy="786776"/>
            <a:chOff x="0" y="-38100"/>
            <a:chExt cx="373234" cy="205757"/>
          </a:xfrm>
        </p:grpSpPr>
        <p:sp>
          <p:nvSpPr>
            <p:cNvPr id="728" name="Google Shape;728;p92"/>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729" name="Google Shape;729;p92"/>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730" name="Google Shape;730;p92"/>
          <p:cNvGrpSpPr/>
          <p:nvPr/>
        </p:nvGrpSpPr>
        <p:grpSpPr>
          <a:xfrm>
            <a:off x="1" y="-112458"/>
            <a:ext cx="315272" cy="786776"/>
            <a:chOff x="0" y="-38100"/>
            <a:chExt cx="82450" cy="205757"/>
          </a:xfrm>
        </p:grpSpPr>
        <p:sp>
          <p:nvSpPr>
            <p:cNvPr id="731" name="Google Shape;731;p92"/>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732" name="Google Shape;732;p92"/>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733" name="Google Shape;733;p92"/>
          <p:cNvGrpSpPr/>
          <p:nvPr/>
        </p:nvGrpSpPr>
        <p:grpSpPr>
          <a:xfrm>
            <a:off x="0" y="1116905"/>
            <a:ext cx="503883" cy="1931922"/>
            <a:chOff x="0" y="-38100"/>
            <a:chExt cx="131775" cy="505235"/>
          </a:xfrm>
        </p:grpSpPr>
        <p:sp>
          <p:nvSpPr>
            <p:cNvPr id="734" name="Google Shape;734;p92"/>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735" name="Google Shape;735;p92"/>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736" name="Google Shape;736;p92"/>
          <p:cNvSpPr txBox="1"/>
          <p:nvPr/>
        </p:nvSpPr>
        <p:spPr>
          <a:xfrm>
            <a:off x="920854" y="2331439"/>
            <a:ext cx="9088121" cy="7617941"/>
          </a:xfrm>
          <a:prstGeom prst="rect">
            <a:avLst/>
          </a:prstGeom>
          <a:noFill/>
          <a:ln>
            <a:noFill/>
          </a:ln>
        </p:spPr>
        <p:txBody>
          <a:bodyPr anchorCtr="0" anchor="t" bIns="45700" lIns="91425" spcFirstLastPara="1" rIns="91425" wrap="square" tIns="45700">
            <a:normAutofit/>
          </a:bodyPr>
          <a:lstStyle/>
          <a:p>
            <a:pPr indent="-431822" lvl="0" marL="457223" marR="0" rtl="0" algn="ctr">
              <a:lnSpc>
                <a:spcPct val="100000"/>
              </a:lnSpc>
              <a:spcBef>
                <a:spcPts val="640"/>
              </a:spcBef>
              <a:spcAft>
                <a:spcPts val="0"/>
              </a:spcAft>
              <a:buNone/>
            </a:pPr>
            <a:r>
              <a:t/>
            </a:r>
            <a:endParaRPr b="0" i="0" sz="3200" u="none" cap="none" strike="noStrike">
              <a:solidFill>
                <a:srgbClr val="888888"/>
              </a:solidFill>
              <a:latin typeface="Calibri"/>
              <a:ea typeface="Calibri"/>
              <a:cs typeface="Calibri"/>
              <a:sym typeface="Calibri"/>
            </a:endParaRPr>
          </a:p>
        </p:txBody>
      </p:sp>
      <p:pic>
        <p:nvPicPr>
          <p:cNvPr id="737" name="Google Shape;737;p92">
            <a:hlinkClick r:id="rId4"/>
          </p:cNvPr>
          <p:cNvPicPr preferRelativeResize="0"/>
          <p:nvPr/>
        </p:nvPicPr>
        <p:blipFill rotWithShape="1">
          <a:blip r:embed="rId5">
            <a:alphaModFix/>
          </a:blip>
          <a:srcRect b="0" l="0" r="0" t="0"/>
          <a:stretch/>
        </p:blipFill>
        <p:spPr>
          <a:xfrm>
            <a:off x="790771" y="3769265"/>
            <a:ext cx="6652838" cy="2118545"/>
          </a:xfrm>
          <a:prstGeom prst="rect">
            <a:avLst/>
          </a:prstGeom>
          <a:noFill/>
          <a:ln>
            <a:noFill/>
          </a:ln>
        </p:spPr>
      </p:pic>
      <p:sp>
        <p:nvSpPr>
          <p:cNvPr id="738" name="Google Shape;738;p92"/>
          <p:cNvSpPr/>
          <p:nvPr/>
        </p:nvSpPr>
        <p:spPr>
          <a:xfrm>
            <a:off x="1600229" y="6140408"/>
            <a:ext cx="5033919" cy="30773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https://www.bbc.com/news/world-us-canada-68064247</a:t>
            </a:r>
            <a:endParaRPr b="0" i="0" sz="1400" u="none" cap="none" strike="noStrike">
              <a:solidFill>
                <a:srgbClr val="000000"/>
              </a:solidFill>
              <a:latin typeface="Arial"/>
              <a:ea typeface="Arial"/>
              <a:cs typeface="Arial"/>
              <a:sym typeface="Arial"/>
            </a:endParaRPr>
          </a:p>
        </p:txBody>
      </p:sp>
      <p:sp>
        <p:nvSpPr>
          <p:cNvPr id="739" name="Google Shape;739;p92"/>
          <p:cNvSpPr/>
          <p:nvPr/>
        </p:nvSpPr>
        <p:spPr>
          <a:xfrm>
            <a:off x="7319480" y="674318"/>
            <a:ext cx="3974597" cy="2062065"/>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en-US" sz="3200" u="none" cap="none" strike="noStrike">
                <a:solidFill>
                  <a:srgbClr val="000000"/>
                </a:solidFill>
                <a:latin typeface="Calibri"/>
                <a:ea typeface="Calibri"/>
                <a:cs typeface="Calibri"/>
                <a:sym typeface="Calibri"/>
              </a:rPr>
              <a:t>Δημιουργημένο από άνθρωπο ή από τεχνητή νοημοσύνη;</a:t>
            </a:r>
            <a:endParaRPr b="1" i="0" sz="14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None/>
            </a:pPr>
            <a:r>
              <a:t/>
            </a:r>
            <a:endParaRPr b="1" i="0" sz="3200" u="none" cap="none" strike="noStrike">
              <a:solidFill>
                <a:srgbClr val="000000"/>
              </a:solidFill>
              <a:latin typeface="Calibri"/>
              <a:ea typeface="Calibri"/>
              <a:cs typeface="Calibri"/>
              <a:sym typeface="Calibri"/>
            </a:endParaRPr>
          </a:p>
        </p:txBody>
      </p:sp>
      <p:pic>
        <p:nvPicPr>
          <p:cNvPr id="740" name="Google Shape;740;p92"/>
          <p:cNvPicPr preferRelativeResize="0"/>
          <p:nvPr/>
        </p:nvPicPr>
        <p:blipFill rotWithShape="1">
          <a:blip r:embed="rId6">
            <a:alphaModFix/>
          </a:blip>
          <a:srcRect b="0" l="0" r="0" t="0"/>
          <a:stretch/>
        </p:blipFill>
        <p:spPr>
          <a:xfrm>
            <a:off x="11294077" y="5886994"/>
            <a:ext cx="3413312" cy="3413312"/>
          </a:xfrm>
          <a:prstGeom prst="rect">
            <a:avLst/>
          </a:prstGeom>
          <a:noFill/>
          <a:ln>
            <a:noFill/>
          </a:ln>
        </p:spPr>
      </p:pic>
      <p:graphicFrame>
        <p:nvGraphicFramePr>
          <p:cNvPr id="741" name="Google Shape;741;p92"/>
          <p:cNvGraphicFramePr/>
          <p:nvPr/>
        </p:nvGraphicFramePr>
        <p:xfrm>
          <a:off x="11294078" y="4894730"/>
          <a:ext cx="3088463" cy="598254"/>
        </p:xfrm>
        <a:graphic>
          <a:graphicData uri="http://schemas.openxmlformats.org/presentationml/2006/ole">
            <mc:AlternateContent>
              <mc:Choice Requires="v">
                <p:oleObj r:id="rId7" imgH="598254" imgW="3088463" progId="Package" spid="_x0000_s1">
                  <p:embed/>
                </p:oleObj>
              </mc:Choice>
              <mc:Fallback>
                <p:oleObj r:id="rId8" imgH="598254" imgW="3088463" progId="Package">
                  <p:embed/>
                  <p:pic>
                    <p:nvPicPr>
                      <p:cNvPr id="741" name="Google Shape;741;p92"/>
                      <p:cNvPicPr preferRelativeResize="0"/>
                      <p:nvPr/>
                    </p:nvPicPr>
                    <p:blipFill rotWithShape="1">
                      <a:blip r:embed="rId9">
                        <a:alphaModFix/>
                      </a:blip>
                      <a:srcRect b="0" l="0" r="0" t="0"/>
                      <a:stretch/>
                    </p:blipFill>
                    <p:spPr>
                      <a:xfrm>
                        <a:off x="11294078" y="4894730"/>
                        <a:ext cx="3088463" cy="598254"/>
                      </a:xfrm>
                      <a:prstGeom prst="rect">
                        <a:avLst/>
                      </a:prstGeom>
                      <a:noFill/>
                      <a:ln>
                        <a:noFill/>
                      </a:ln>
                    </p:spPr>
                  </p:pic>
                </p:oleObj>
              </mc:Fallback>
            </mc:AlternateContent>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6" name="Shape 746"/>
        <p:cNvGrpSpPr/>
        <p:nvPr/>
      </p:nvGrpSpPr>
      <p:grpSpPr>
        <a:xfrm>
          <a:off x="0" y="0"/>
          <a:ext cx="0" cy="0"/>
          <a:chOff x="0" y="0"/>
          <a:chExt cx="0" cy="0"/>
        </a:xfrm>
      </p:grpSpPr>
      <p:sp>
        <p:nvSpPr>
          <p:cNvPr id="747" name="Google Shape;747;p93"/>
          <p:cNvSpPr txBox="1"/>
          <p:nvPr>
            <p:ph type="title"/>
          </p:nvPr>
        </p:nvSpPr>
        <p:spPr>
          <a:xfrm>
            <a:off x="306730" y="911361"/>
            <a:ext cx="13265726" cy="856065"/>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6667"/>
              <a:buNone/>
            </a:pPr>
            <a:r>
              <a:rPr b="1" lang="en-US" sz="6000">
                <a:solidFill>
                  <a:srgbClr val="244061"/>
                </a:solidFill>
                <a:latin typeface="Calibri"/>
                <a:ea typeface="Calibri"/>
                <a:cs typeface="Calibri"/>
                <a:sym typeface="Calibri"/>
              </a:rPr>
              <a:t>Πώς διαδίδονται οι ψευδείς ειδήσεις</a:t>
            </a:r>
            <a:br>
              <a:rPr b="1" lang="en-US" sz="6750">
                <a:latin typeface="Calibri"/>
                <a:ea typeface="Calibri"/>
                <a:cs typeface="Calibri"/>
                <a:sym typeface="Calibri"/>
              </a:rPr>
            </a:br>
            <a:endParaRPr b="1" sz="6750">
              <a:latin typeface="Calibri"/>
              <a:ea typeface="Calibri"/>
              <a:cs typeface="Calibri"/>
              <a:sym typeface="Calibri"/>
            </a:endParaRPr>
          </a:p>
        </p:txBody>
      </p:sp>
      <p:pic>
        <p:nvPicPr>
          <p:cNvPr descr="preencoded.png" id="748" name="Google Shape;748;p93"/>
          <p:cNvPicPr preferRelativeResize="0"/>
          <p:nvPr/>
        </p:nvPicPr>
        <p:blipFill rotWithShape="1">
          <a:blip r:embed="rId3">
            <a:alphaModFix/>
          </a:blip>
          <a:srcRect b="0" l="0" r="0" t="0"/>
          <a:stretch/>
        </p:blipFill>
        <p:spPr>
          <a:xfrm>
            <a:off x="8249039" y="1741307"/>
            <a:ext cx="1022202" cy="1627785"/>
          </a:xfrm>
          <a:prstGeom prst="rect">
            <a:avLst/>
          </a:prstGeom>
          <a:noFill/>
          <a:ln>
            <a:noFill/>
          </a:ln>
        </p:spPr>
      </p:pic>
      <p:sp>
        <p:nvSpPr>
          <p:cNvPr id="749" name="Google Shape;749;p93"/>
          <p:cNvSpPr/>
          <p:nvPr/>
        </p:nvSpPr>
        <p:spPr>
          <a:xfrm>
            <a:off x="9478447" y="1613525"/>
            <a:ext cx="2555447" cy="155297"/>
          </a:xfrm>
          <a:prstGeom prst="rect">
            <a:avLst/>
          </a:prstGeom>
          <a:noFill/>
          <a:ln>
            <a:noFill/>
          </a:ln>
        </p:spPr>
        <p:txBody>
          <a:bodyPr anchorCtr="0" anchor="t" bIns="0" lIns="0" spcFirstLastPara="1" rIns="0" wrap="square" tIns="0">
            <a:noAutofit/>
          </a:bodyPr>
          <a:lstStyle/>
          <a:p>
            <a:pPr indent="0" lvl="0" marL="0" marR="0" rtl="0" algn="l">
              <a:lnSpc>
                <a:spcPct val="150000"/>
              </a:lnSpc>
              <a:spcBef>
                <a:spcPts val="0"/>
              </a:spcBef>
              <a:spcAft>
                <a:spcPts val="0"/>
              </a:spcAft>
              <a:buNone/>
            </a:pPr>
            <a:r>
              <a:rPr b="1" i="0" lang="en-US" sz="3000" u="none" cap="none" strike="noStrike">
                <a:solidFill>
                  <a:srgbClr val="244061"/>
                </a:solidFill>
                <a:latin typeface="Calibri"/>
                <a:ea typeface="Calibri"/>
                <a:cs typeface="Calibri"/>
                <a:sym typeface="Calibri"/>
              </a:rPr>
              <a:t>Δημιουργία</a:t>
            </a:r>
            <a:endParaRPr b="0" i="0" sz="3000" u="none" cap="none" strike="noStrike">
              <a:solidFill>
                <a:srgbClr val="244061"/>
              </a:solidFill>
              <a:latin typeface="Calibri"/>
              <a:ea typeface="Calibri"/>
              <a:cs typeface="Calibri"/>
              <a:sym typeface="Calibri"/>
            </a:endParaRPr>
          </a:p>
        </p:txBody>
      </p:sp>
      <p:sp>
        <p:nvSpPr>
          <p:cNvPr id="750" name="Google Shape;750;p93"/>
          <p:cNvSpPr/>
          <p:nvPr/>
        </p:nvSpPr>
        <p:spPr>
          <a:xfrm>
            <a:off x="9478447" y="2300687"/>
            <a:ext cx="8099795" cy="557981"/>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rPr b="0" i="0" lang="en-US" sz="3000" u="none" cap="none" strike="noStrike">
                <a:solidFill>
                  <a:srgbClr val="311211"/>
                </a:solidFill>
                <a:latin typeface="Calibri"/>
                <a:ea typeface="Calibri"/>
                <a:cs typeface="Calibri"/>
                <a:sym typeface="Calibri"/>
              </a:rPr>
              <a:t>Κάποιο άτομο δημιουργεί ψευδές περιεχόμενο κατά τρόπο που καλλιεργεί έντονες συναισθηματικές αντιδράσεις.</a:t>
            </a:r>
            <a:endParaRPr b="0" i="0" sz="3000" u="none" cap="none" strike="noStrike">
              <a:solidFill>
                <a:srgbClr val="311211"/>
              </a:solidFill>
              <a:latin typeface="Calibri"/>
              <a:ea typeface="Calibri"/>
              <a:cs typeface="Calibri"/>
              <a:sym typeface="Calibri"/>
            </a:endParaRPr>
          </a:p>
        </p:txBody>
      </p:sp>
      <p:pic>
        <p:nvPicPr>
          <p:cNvPr descr="preencoded.png" id="751" name="Google Shape;751;p93"/>
          <p:cNvPicPr preferRelativeResize="0"/>
          <p:nvPr/>
        </p:nvPicPr>
        <p:blipFill rotWithShape="1">
          <a:blip r:embed="rId4">
            <a:alphaModFix/>
          </a:blip>
          <a:srcRect b="0" l="0" r="0" t="0"/>
          <a:stretch/>
        </p:blipFill>
        <p:spPr>
          <a:xfrm>
            <a:off x="8249039" y="3840152"/>
            <a:ext cx="1022202" cy="1504919"/>
          </a:xfrm>
          <a:prstGeom prst="rect">
            <a:avLst/>
          </a:prstGeom>
          <a:noFill/>
          <a:ln>
            <a:noFill/>
          </a:ln>
        </p:spPr>
      </p:pic>
      <p:sp>
        <p:nvSpPr>
          <p:cNvPr id="752" name="Google Shape;752;p93"/>
          <p:cNvSpPr/>
          <p:nvPr/>
        </p:nvSpPr>
        <p:spPr>
          <a:xfrm>
            <a:off x="9527863" y="3624914"/>
            <a:ext cx="2555447" cy="155297"/>
          </a:xfrm>
          <a:prstGeom prst="rect">
            <a:avLst/>
          </a:prstGeom>
          <a:noFill/>
          <a:ln>
            <a:noFill/>
          </a:ln>
        </p:spPr>
        <p:txBody>
          <a:bodyPr anchorCtr="0" anchor="t" bIns="0" lIns="0" spcFirstLastPara="1" rIns="0" wrap="square" tIns="0">
            <a:noAutofit/>
          </a:bodyPr>
          <a:lstStyle/>
          <a:p>
            <a:pPr indent="0" lvl="0" marL="0" marR="0" rtl="0" algn="l">
              <a:lnSpc>
                <a:spcPct val="150000"/>
              </a:lnSpc>
              <a:spcBef>
                <a:spcPts val="0"/>
              </a:spcBef>
              <a:spcAft>
                <a:spcPts val="0"/>
              </a:spcAft>
              <a:buNone/>
            </a:pPr>
            <a:r>
              <a:rPr b="1" i="0" lang="en-US" sz="3000" u="none" cap="none" strike="noStrike">
                <a:solidFill>
                  <a:srgbClr val="244061"/>
                </a:solidFill>
                <a:latin typeface="Calibri"/>
                <a:ea typeface="Calibri"/>
                <a:cs typeface="Calibri"/>
                <a:sym typeface="Calibri"/>
              </a:rPr>
              <a:t>Ενίσχυση</a:t>
            </a:r>
            <a:endParaRPr b="1" i="0" sz="3000" u="none" cap="none" strike="noStrike">
              <a:solidFill>
                <a:srgbClr val="244061"/>
              </a:solidFill>
              <a:latin typeface="Calibri"/>
              <a:ea typeface="Calibri"/>
              <a:cs typeface="Calibri"/>
              <a:sym typeface="Calibri"/>
            </a:endParaRPr>
          </a:p>
        </p:txBody>
      </p:sp>
      <p:sp>
        <p:nvSpPr>
          <p:cNvPr id="753" name="Google Shape;753;p93"/>
          <p:cNvSpPr/>
          <p:nvPr/>
        </p:nvSpPr>
        <p:spPr>
          <a:xfrm>
            <a:off x="9527832" y="4195466"/>
            <a:ext cx="7617612" cy="61775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rPr b="0" i="0" lang="en-US" sz="3000" u="none" cap="none" strike="noStrike">
                <a:solidFill>
                  <a:srgbClr val="311211"/>
                </a:solidFill>
                <a:latin typeface="Calibri"/>
                <a:ea typeface="Calibri"/>
                <a:cs typeface="Calibri"/>
                <a:sym typeface="Calibri"/>
              </a:rPr>
              <a:t>Οι αλγόριθμοι ενισχύουν το ελκυστικό περιεχόμενο. Οι «ηχητικές αίθουσες» ενισχύουν τις υπάρχουσες αντιλήψεις.</a:t>
            </a:r>
            <a:endParaRPr b="0" i="0" sz="3000" u="none" cap="none" strike="noStrike">
              <a:solidFill>
                <a:srgbClr val="311211"/>
              </a:solidFill>
              <a:latin typeface="Calibri"/>
              <a:ea typeface="Calibri"/>
              <a:cs typeface="Calibri"/>
              <a:sym typeface="Calibri"/>
            </a:endParaRPr>
          </a:p>
        </p:txBody>
      </p:sp>
      <p:pic>
        <p:nvPicPr>
          <p:cNvPr descr="preencoded.png" id="754" name="Google Shape;754;p93"/>
          <p:cNvPicPr preferRelativeResize="0"/>
          <p:nvPr/>
        </p:nvPicPr>
        <p:blipFill rotWithShape="1">
          <a:blip r:embed="rId5">
            <a:alphaModFix/>
          </a:blip>
          <a:srcRect b="0" l="0" r="0" t="0"/>
          <a:stretch/>
        </p:blipFill>
        <p:spPr>
          <a:xfrm>
            <a:off x="8249039" y="6078829"/>
            <a:ext cx="1022202" cy="1504919"/>
          </a:xfrm>
          <a:prstGeom prst="rect">
            <a:avLst/>
          </a:prstGeom>
          <a:noFill/>
          <a:ln>
            <a:noFill/>
          </a:ln>
        </p:spPr>
      </p:pic>
      <p:sp>
        <p:nvSpPr>
          <p:cNvPr id="755" name="Google Shape;755;p93"/>
          <p:cNvSpPr/>
          <p:nvPr/>
        </p:nvSpPr>
        <p:spPr>
          <a:xfrm>
            <a:off x="9478447" y="6007041"/>
            <a:ext cx="3770720" cy="194682"/>
          </a:xfrm>
          <a:prstGeom prst="rect">
            <a:avLst/>
          </a:prstGeom>
          <a:noFill/>
          <a:ln>
            <a:noFill/>
          </a:ln>
        </p:spPr>
        <p:txBody>
          <a:bodyPr anchorCtr="0" anchor="t" bIns="0" lIns="0" spcFirstLastPara="1" rIns="0" wrap="square" tIns="0">
            <a:noAutofit/>
          </a:bodyPr>
          <a:lstStyle/>
          <a:p>
            <a:pPr indent="0" lvl="0" marL="0" marR="0" rtl="0" algn="l">
              <a:lnSpc>
                <a:spcPct val="150000"/>
              </a:lnSpc>
              <a:spcBef>
                <a:spcPts val="0"/>
              </a:spcBef>
              <a:spcAft>
                <a:spcPts val="0"/>
              </a:spcAft>
              <a:buNone/>
            </a:pPr>
            <a:r>
              <a:rPr b="1" i="0" lang="en-US" sz="3000" u="none" cap="none" strike="noStrike">
                <a:solidFill>
                  <a:srgbClr val="244061"/>
                </a:solidFill>
                <a:latin typeface="Calibri"/>
                <a:ea typeface="Calibri"/>
                <a:cs typeface="Calibri"/>
                <a:sym typeface="Calibri"/>
              </a:rPr>
              <a:t>Ταχεία</a:t>
            </a:r>
            <a:r>
              <a:rPr b="1" i="0" lang="en-US" sz="3000" u="none" cap="none" strike="noStrike">
                <a:solidFill>
                  <a:srgbClr val="311211"/>
                </a:solidFill>
                <a:latin typeface="Calibri"/>
                <a:ea typeface="Calibri"/>
                <a:cs typeface="Calibri"/>
                <a:sym typeface="Calibri"/>
              </a:rPr>
              <a:t> </a:t>
            </a:r>
            <a:r>
              <a:rPr b="1" i="0" lang="en-US" sz="3000" u="none" cap="none" strike="noStrike">
                <a:solidFill>
                  <a:srgbClr val="244061"/>
                </a:solidFill>
                <a:latin typeface="Calibri"/>
                <a:ea typeface="Calibri"/>
                <a:cs typeface="Calibri"/>
                <a:sym typeface="Calibri"/>
              </a:rPr>
              <a:t>κοινή</a:t>
            </a:r>
            <a:r>
              <a:rPr b="1" i="0" lang="en-US" sz="3000" u="none" cap="none" strike="noStrike">
                <a:solidFill>
                  <a:srgbClr val="311211"/>
                </a:solidFill>
                <a:latin typeface="Calibri"/>
                <a:ea typeface="Calibri"/>
                <a:cs typeface="Calibri"/>
                <a:sym typeface="Calibri"/>
              </a:rPr>
              <a:t> </a:t>
            </a:r>
            <a:r>
              <a:rPr b="1" i="0" lang="en-US" sz="3000" u="none" cap="none" strike="noStrike">
                <a:solidFill>
                  <a:srgbClr val="244061"/>
                </a:solidFill>
                <a:latin typeface="Calibri"/>
                <a:ea typeface="Calibri"/>
                <a:cs typeface="Calibri"/>
                <a:sym typeface="Calibri"/>
              </a:rPr>
              <a:t>χρήση</a:t>
            </a:r>
            <a:endParaRPr b="1" i="0" sz="3000" u="none" cap="none" strike="noStrike">
              <a:solidFill>
                <a:srgbClr val="244061"/>
              </a:solidFill>
              <a:latin typeface="Calibri"/>
              <a:ea typeface="Calibri"/>
              <a:cs typeface="Calibri"/>
              <a:sym typeface="Calibri"/>
            </a:endParaRPr>
          </a:p>
        </p:txBody>
      </p:sp>
      <p:sp>
        <p:nvSpPr>
          <p:cNvPr id="756" name="Google Shape;756;p93"/>
          <p:cNvSpPr/>
          <p:nvPr/>
        </p:nvSpPr>
        <p:spPr>
          <a:xfrm>
            <a:off x="9478446" y="6629772"/>
            <a:ext cx="8469900" cy="1851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rPr b="0" i="0" lang="en-US" sz="3000" u="none" cap="none" strike="noStrike">
                <a:solidFill>
                  <a:srgbClr val="311211"/>
                </a:solidFill>
                <a:latin typeface="Calibri"/>
                <a:ea typeface="Calibri"/>
                <a:cs typeface="Calibri"/>
                <a:sym typeface="Calibri"/>
              </a:rPr>
              <a:t>Οι χρήστες μοιράζονται χωρίς επαλήθευση. Το περιεχόμενο φτάνει σε εκατομμύρια άτομα μέσα σε λίγες ώρες.</a:t>
            </a:r>
            <a:endParaRPr b="0" i="0" sz="3000" u="none" cap="none" strike="noStrike">
              <a:solidFill>
                <a:srgbClr val="311211"/>
              </a:solidFill>
              <a:latin typeface="Calibri"/>
              <a:ea typeface="Calibri"/>
              <a:cs typeface="Calibri"/>
              <a:sym typeface="Calibri"/>
            </a:endParaRPr>
          </a:p>
        </p:txBody>
      </p:sp>
      <p:pic>
        <p:nvPicPr>
          <p:cNvPr descr="preencoded.png" id="757" name="Google Shape;757;p93"/>
          <p:cNvPicPr preferRelativeResize="0"/>
          <p:nvPr/>
        </p:nvPicPr>
        <p:blipFill rotWithShape="1">
          <a:blip r:embed="rId6">
            <a:alphaModFix/>
          </a:blip>
          <a:srcRect b="0" l="0" r="0" t="0"/>
          <a:stretch/>
        </p:blipFill>
        <p:spPr>
          <a:xfrm>
            <a:off x="8246807" y="8127818"/>
            <a:ext cx="1022202" cy="1504919"/>
          </a:xfrm>
          <a:prstGeom prst="rect">
            <a:avLst/>
          </a:prstGeom>
          <a:noFill/>
          <a:ln>
            <a:noFill/>
          </a:ln>
        </p:spPr>
      </p:pic>
      <p:sp>
        <p:nvSpPr>
          <p:cNvPr id="758" name="Google Shape;758;p93"/>
          <p:cNvSpPr/>
          <p:nvPr/>
        </p:nvSpPr>
        <p:spPr>
          <a:xfrm>
            <a:off x="9478446" y="8083595"/>
            <a:ext cx="4951077" cy="356808"/>
          </a:xfrm>
          <a:prstGeom prst="rect">
            <a:avLst/>
          </a:prstGeom>
          <a:noFill/>
          <a:ln>
            <a:noFill/>
          </a:ln>
        </p:spPr>
        <p:txBody>
          <a:bodyPr anchorCtr="0" anchor="t" bIns="0" lIns="0" spcFirstLastPara="1" rIns="0" wrap="square" tIns="0">
            <a:noAutofit/>
          </a:bodyPr>
          <a:lstStyle/>
          <a:p>
            <a:pPr indent="0" lvl="0" marL="0" marR="0" rtl="0" algn="l">
              <a:lnSpc>
                <a:spcPct val="150000"/>
              </a:lnSpc>
              <a:spcBef>
                <a:spcPts val="0"/>
              </a:spcBef>
              <a:spcAft>
                <a:spcPts val="0"/>
              </a:spcAft>
              <a:buNone/>
            </a:pPr>
            <a:r>
              <a:rPr b="1" i="0" lang="en-US" sz="3000" u="none" cap="none" strike="noStrike">
                <a:solidFill>
                  <a:srgbClr val="244061"/>
                </a:solidFill>
                <a:latin typeface="Calibri"/>
                <a:ea typeface="Calibri"/>
                <a:cs typeface="Calibri"/>
                <a:sym typeface="Calibri"/>
              </a:rPr>
              <a:t>Πραγματικός</a:t>
            </a:r>
            <a:r>
              <a:rPr b="1" i="0" lang="en-US" sz="3000" u="none" cap="none" strike="noStrike">
                <a:solidFill>
                  <a:srgbClr val="311211"/>
                </a:solidFill>
                <a:latin typeface="Calibri"/>
                <a:ea typeface="Calibri"/>
                <a:cs typeface="Calibri"/>
                <a:sym typeface="Calibri"/>
              </a:rPr>
              <a:t> </a:t>
            </a:r>
            <a:r>
              <a:rPr b="1" i="0" lang="en-US" sz="3000" u="none" cap="none" strike="noStrike">
                <a:solidFill>
                  <a:srgbClr val="244061"/>
                </a:solidFill>
                <a:latin typeface="Calibri"/>
                <a:ea typeface="Calibri"/>
                <a:cs typeface="Calibri"/>
                <a:sym typeface="Calibri"/>
              </a:rPr>
              <a:t>αντίκτυπος</a:t>
            </a:r>
            <a:endParaRPr b="1" i="0" sz="3000" u="none" cap="none" strike="noStrike">
              <a:solidFill>
                <a:srgbClr val="244061"/>
              </a:solidFill>
              <a:latin typeface="Calibri"/>
              <a:ea typeface="Calibri"/>
              <a:cs typeface="Calibri"/>
              <a:sym typeface="Calibri"/>
            </a:endParaRPr>
          </a:p>
        </p:txBody>
      </p:sp>
      <p:sp>
        <p:nvSpPr>
          <p:cNvPr id="759" name="Google Shape;759;p93"/>
          <p:cNvSpPr/>
          <p:nvPr/>
        </p:nvSpPr>
        <p:spPr>
          <a:xfrm>
            <a:off x="9530095" y="8696502"/>
            <a:ext cx="8467694" cy="335064"/>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rPr b="0" i="0" lang="en-US" sz="3000" u="none" cap="none" strike="noStrike">
                <a:solidFill>
                  <a:srgbClr val="311211"/>
                </a:solidFill>
                <a:latin typeface="Calibri"/>
                <a:ea typeface="Calibri"/>
                <a:cs typeface="Calibri"/>
                <a:sym typeface="Calibri"/>
              </a:rPr>
              <a:t>Η κοινή γνώμη αλλάζει. Η εμπιστοσύνη στους θεσμούς υπονομεύεται. Οι κοινωνικές ανισότητες διευρύνονται.</a:t>
            </a:r>
            <a:endParaRPr b="0" i="0" sz="3000" u="none" cap="none" strike="noStrike">
              <a:solidFill>
                <a:srgbClr val="311211"/>
              </a:solidFill>
              <a:latin typeface="Calibri"/>
              <a:ea typeface="Calibri"/>
              <a:cs typeface="Calibri"/>
              <a:sym typeface="Calibri"/>
            </a:endParaRPr>
          </a:p>
        </p:txBody>
      </p:sp>
      <p:sp>
        <p:nvSpPr>
          <p:cNvPr id="760" name="Google Shape;760;p93"/>
          <p:cNvSpPr/>
          <p:nvPr/>
        </p:nvSpPr>
        <p:spPr>
          <a:xfrm>
            <a:off x="15608462" y="484130"/>
            <a:ext cx="2391831" cy="1128627"/>
          </a:xfrm>
          <a:custGeom>
            <a:rect b="b" l="l" r="r" t="t"/>
            <a:pathLst>
              <a:path extrusionOk="0" h="1408249" w="3521366">
                <a:moveTo>
                  <a:pt x="0" y="0"/>
                </a:moveTo>
                <a:lnTo>
                  <a:pt x="3521366" y="0"/>
                </a:lnTo>
                <a:lnTo>
                  <a:pt x="3521366" y="1408249"/>
                </a:lnTo>
                <a:lnTo>
                  <a:pt x="0" y="1408249"/>
                </a:lnTo>
                <a:lnTo>
                  <a:pt x="0" y="0"/>
                </a:lnTo>
                <a:close/>
              </a:path>
            </a:pathLst>
          </a:cu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cap="none" strike="noStrike">
              <a:solidFill>
                <a:schemeClr val="dk1"/>
              </a:solidFill>
              <a:latin typeface="Ubuntu"/>
              <a:ea typeface="Ubuntu"/>
              <a:cs typeface="Ubuntu"/>
              <a:sym typeface="Ubuntu"/>
            </a:endParaRPr>
          </a:p>
        </p:txBody>
      </p:sp>
      <p:pic>
        <p:nvPicPr>
          <p:cNvPr id="761" name="Google Shape;761;p93"/>
          <p:cNvPicPr preferRelativeResize="0"/>
          <p:nvPr/>
        </p:nvPicPr>
        <p:blipFill rotWithShape="1">
          <a:blip r:embed="rId8">
            <a:alphaModFix/>
          </a:blip>
          <a:srcRect b="0" l="0" r="0" t="0"/>
          <a:stretch/>
        </p:blipFill>
        <p:spPr>
          <a:xfrm>
            <a:off x="1679086" y="1767427"/>
            <a:ext cx="5193134" cy="7789700"/>
          </a:xfrm>
          <a:prstGeom prst="rect">
            <a:avLst/>
          </a:prstGeom>
          <a:noFill/>
          <a:ln>
            <a:noFill/>
          </a:ln>
        </p:spPr>
      </p:pic>
      <p:sp>
        <p:nvSpPr>
          <p:cNvPr id="762" name="Google Shape;762;p93"/>
          <p:cNvSpPr txBox="1"/>
          <p:nvPr>
            <p:ph idx="11" type="ftr"/>
          </p:nvPr>
        </p:nvSpPr>
        <p:spPr>
          <a:xfrm>
            <a:off x="3124200" y="6356351"/>
            <a:ext cx="2895600" cy="365126"/>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t/>
            </a:r>
            <a:endParaRPr/>
          </a:p>
        </p:txBody>
      </p:sp>
      <p:pic>
        <p:nvPicPr>
          <p:cNvPr descr="A blue sign with white text and colorful letters&#10;&#10;Description automatically generated" id="763" name="Google Shape;763;p93"/>
          <p:cNvPicPr preferRelativeResize="0"/>
          <p:nvPr/>
        </p:nvPicPr>
        <p:blipFill rotWithShape="1">
          <a:blip r:embed="rId9">
            <a:alphaModFix/>
          </a:blip>
          <a:srcRect b="0" l="0" r="0" t="0"/>
          <a:stretch/>
        </p:blipFill>
        <p:spPr>
          <a:xfrm>
            <a:off x="13572455" y="695257"/>
            <a:ext cx="1774539" cy="894398"/>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8" name="Shape 768"/>
        <p:cNvGrpSpPr/>
        <p:nvPr/>
      </p:nvGrpSpPr>
      <p:grpSpPr>
        <a:xfrm>
          <a:off x="0" y="0"/>
          <a:ext cx="0" cy="0"/>
          <a:chOff x="0" y="0"/>
          <a:chExt cx="0" cy="0"/>
        </a:xfrm>
      </p:grpSpPr>
      <p:sp>
        <p:nvSpPr>
          <p:cNvPr id="769" name="Google Shape;769;p94"/>
          <p:cNvSpPr txBox="1"/>
          <p:nvPr>
            <p:ph type="title"/>
          </p:nvPr>
        </p:nvSpPr>
        <p:spPr>
          <a:xfrm>
            <a:off x="115358" y="235394"/>
            <a:ext cx="12008735" cy="120396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SzPts val="4400"/>
              <a:buNone/>
            </a:pPr>
            <a:r>
              <a:rPr b="1" lang="en-US" sz="6300">
                <a:solidFill>
                  <a:srgbClr val="244061"/>
                </a:solidFill>
                <a:latin typeface="Calibri"/>
                <a:ea typeface="Calibri"/>
                <a:cs typeface="Calibri"/>
                <a:sym typeface="Calibri"/>
              </a:rPr>
              <a:t>Εντοπίζοντας</a:t>
            </a:r>
            <a:r>
              <a:rPr b="1" lang="en-US" sz="6300">
                <a:latin typeface="Calibri"/>
                <a:ea typeface="Calibri"/>
                <a:cs typeface="Calibri"/>
                <a:sym typeface="Calibri"/>
              </a:rPr>
              <a:t> </a:t>
            </a:r>
            <a:r>
              <a:rPr b="1" lang="en-US" sz="6300">
                <a:solidFill>
                  <a:srgbClr val="244061"/>
                </a:solidFill>
                <a:latin typeface="Calibri"/>
                <a:ea typeface="Calibri"/>
                <a:cs typeface="Calibri"/>
                <a:sym typeface="Calibri"/>
              </a:rPr>
              <a:t>τις ψευδείς ειδήσεις</a:t>
            </a:r>
            <a:endParaRPr b="1" sz="6300">
              <a:solidFill>
                <a:srgbClr val="244061"/>
              </a:solidFill>
              <a:latin typeface="Calibri"/>
              <a:ea typeface="Calibri"/>
              <a:cs typeface="Calibri"/>
              <a:sym typeface="Calibri"/>
            </a:endParaRPr>
          </a:p>
        </p:txBody>
      </p:sp>
      <p:pic>
        <p:nvPicPr>
          <p:cNvPr descr="preencoded.png" id="770" name="Google Shape;770;p94"/>
          <p:cNvPicPr preferRelativeResize="0"/>
          <p:nvPr/>
        </p:nvPicPr>
        <p:blipFill rotWithShape="1">
          <a:blip r:embed="rId3">
            <a:alphaModFix/>
          </a:blip>
          <a:srcRect b="0" l="0" r="0" t="0"/>
          <a:stretch/>
        </p:blipFill>
        <p:spPr>
          <a:xfrm>
            <a:off x="532" y="1607344"/>
            <a:ext cx="5461688" cy="8192531"/>
          </a:xfrm>
          <a:prstGeom prst="rect">
            <a:avLst/>
          </a:prstGeom>
          <a:noFill/>
          <a:ln>
            <a:noFill/>
          </a:ln>
        </p:spPr>
      </p:pic>
      <p:sp>
        <p:nvSpPr>
          <p:cNvPr id="771" name="Google Shape;771;p94"/>
          <p:cNvSpPr/>
          <p:nvPr/>
        </p:nvSpPr>
        <p:spPr>
          <a:xfrm>
            <a:off x="6108038" y="1866292"/>
            <a:ext cx="461516" cy="482669"/>
          </a:xfrm>
          <a:prstGeom prst="roundRect">
            <a:avLst>
              <a:gd fmla="val 24004"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2105" u="none" cap="none" strike="noStrike">
              <a:solidFill>
                <a:srgbClr val="000000"/>
              </a:solidFill>
              <a:latin typeface="Arial"/>
              <a:ea typeface="Arial"/>
              <a:cs typeface="Arial"/>
              <a:sym typeface="Arial"/>
            </a:endParaRPr>
          </a:p>
        </p:txBody>
      </p:sp>
      <p:sp>
        <p:nvSpPr>
          <p:cNvPr id="772" name="Google Shape;772;p94"/>
          <p:cNvSpPr/>
          <p:nvPr/>
        </p:nvSpPr>
        <p:spPr>
          <a:xfrm>
            <a:off x="6778018" y="1807465"/>
            <a:ext cx="4605890" cy="483077"/>
          </a:xfrm>
          <a:prstGeom prst="rect">
            <a:avLst/>
          </a:prstGeom>
          <a:noFill/>
          <a:ln>
            <a:noFill/>
          </a:ln>
        </p:spPr>
        <p:txBody>
          <a:bodyPr anchorCtr="0" anchor="t" bIns="0" lIns="0" spcFirstLastPara="1" rIns="0" wrap="square" tIns="0">
            <a:noAutofit/>
          </a:bodyPr>
          <a:lstStyle/>
          <a:p>
            <a:pPr indent="0" lvl="0" marL="0" marR="0" rtl="0" algn="l">
              <a:lnSpc>
                <a:spcPct val="113663"/>
              </a:lnSpc>
              <a:spcBef>
                <a:spcPts val="0"/>
              </a:spcBef>
              <a:spcAft>
                <a:spcPts val="0"/>
              </a:spcAft>
              <a:buNone/>
            </a:pPr>
            <a:r>
              <a:rPr b="1" i="0" lang="en-US" sz="2700" u="none" cap="none" strike="noStrike">
                <a:solidFill>
                  <a:srgbClr val="244061"/>
                </a:solidFill>
                <a:latin typeface="Calibri"/>
                <a:ea typeface="Calibri"/>
                <a:cs typeface="Calibri"/>
                <a:sym typeface="Calibri"/>
              </a:rPr>
              <a:t>Συγκλονιστικοί τίτλοι</a:t>
            </a:r>
            <a:endParaRPr b="1" i="0" sz="2700" u="none" cap="none" strike="noStrike">
              <a:solidFill>
                <a:srgbClr val="244061"/>
              </a:solidFill>
              <a:latin typeface="Calibri"/>
              <a:ea typeface="Calibri"/>
              <a:cs typeface="Calibri"/>
              <a:sym typeface="Calibri"/>
            </a:endParaRPr>
          </a:p>
        </p:txBody>
      </p:sp>
      <p:sp>
        <p:nvSpPr>
          <p:cNvPr id="773" name="Google Shape;773;p94"/>
          <p:cNvSpPr/>
          <p:nvPr/>
        </p:nvSpPr>
        <p:spPr>
          <a:xfrm>
            <a:off x="6778018" y="2476034"/>
            <a:ext cx="11083148" cy="989429"/>
          </a:xfrm>
          <a:prstGeom prst="rect">
            <a:avLst/>
          </a:prstGeom>
          <a:noFill/>
          <a:ln>
            <a:noFill/>
          </a:ln>
        </p:spPr>
        <p:txBody>
          <a:bodyPr anchorCtr="0" anchor="t" bIns="0" lIns="0" spcFirstLastPara="1" rIns="0" wrap="square" tIns="0">
            <a:noAutofit/>
          </a:bodyPr>
          <a:lstStyle/>
          <a:p>
            <a:pPr indent="0" lvl="0" marL="0" marR="0" rtl="0" algn="l">
              <a:lnSpc>
                <a:spcPct val="115931"/>
              </a:lnSpc>
              <a:spcBef>
                <a:spcPts val="0"/>
              </a:spcBef>
              <a:spcAft>
                <a:spcPts val="0"/>
              </a:spcAft>
              <a:buNone/>
            </a:pPr>
            <a:r>
              <a:rPr b="0" i="0" lang="en-US" sz="2700" u="none" cap="none" strike="noStrike">
                <a:solidFill>
                  <a:srgbClr val="311211"/>
                </a:solidFill>
                <a:latin typeface="Calibri"/>
                <a:ea typeface="Calibri"/>
                <a:cs typeface="Calibri"/>
                <a:sym typeface="Calibri"/>
              </a:rPr>
              <a:t>Σχεδιασμένοι για να προκαλούν έντονα συναισθήματα. Συχνά χρησιμοποιούν ΚΕΦΑΛΑΙΑ ΓΡΑΜΜΑΤΑ ή υπερβολική στίξη!!!</a:t>
            </a:r>
            <a:endParaRPr b="0" i="0" sz="2700" u="none" cap="none" strike="noStrike">
              <a:solidFill>
                <a:srgbClr val="311211"/>
              </a:solidFill>
              <a:latin typeface="Calibri"/>
              <a:ea typeface="Calibri"/>
              <a:cs typeface="Calibri"/>
              <a:sym typeface="Calibri"/>
            </a:endParaRPr>
          </a:p>
        </p:txBody>
      </p:sp>
      <p:sp>
        <p:nvSpPr>
          <p:cNvPr id="774" name="Google Shape;774;p94"/>
          <p:cNvSpPr/>
          <p:nvPr/>
        </p:nvSpPr>
        <p:spPr>
          <a:xfrm>
            <a:off x="6778013" y="3967895"/>
            <a:ext cx="6818357" cy="483077"/>
          </a:xfrm>
          <a:prstGeom prst="rect">
            <a:avLst/>
          </a:prstGeom>
          <a:noFill/>
          <a:ln>
            <a:noFill/>
          </a:ln>
        </p:spPr>
        <p:txBody>
          <a:bodyPr anchorCtr="0" anchor="t" bIns="0" lIns="0" spcFirstLastPara="1" rIns="0" wrap="square" tIns="0">
            <a:noAutofit/>
          </a:bodyPr>
          <a:lstStyle/>
          <a:p>
            <a:pPr indent="0" lvl="0" marL="0" marR="0" rtl="0" algn="l">
              <a:lnSpc>
                <a:spcPct val="113663"/>
              </a:lnSpc>
              <a:spcBef>
                <a:spcPts val="0"/>
              </a:spcBef>
              <a:spcAft>
                <a:spcPts val="0"/>
              </a:spcAft>
              <a:buNone/>
            </a:pPr>
            <a:r>
              <a:rPr b="1" i="0" lang="en-US" sz="2700" u="none" cap="none" strike="noStrike">
                <a:solidFill>
                  <a:srgbClr val="244061"/>
                </a:solidFill>
                <a:latin typeface="Calibri"/>
                <a:ea typeface="Calibri"/>
                <a:cs typeface="Calibri"/>
                <a:sym typeface="Calibri"/>
              </a:rPr>
              <a:t>Λείπουν ή είναι αμφίβολες οι πηγές</a:t>
            </a:r>
            <a:endParaRPr b="1" i="0" sz="2700" u="none" cap="none" strike="noStrike">
              <a:solidFill>
                <a:srgbClr val="244061"/>
              </a:solidFill>
              <a:latin typeface="Calibri"/>
              <a:ea typeface="Calibri"/>
              <a:cs typeface="Calibri"/>
              <a:sym typeface="Calibri"/>
            </a:endParaRPr>
          </a:p>
        </p:txBody>
      </p:sp>
      <p:sp>
        <p:nvSpPr>
          <p:cNvPr id="775" name="Google Shape;775;p94"/>
          <p:cNvSpPr/>
          <p:nvPr/>
        </p:nvSpPr>
        <p:spPr>
          <a:xfrm>
            <a:off x="6778015" y="4669466"/>
            <a:ext cx="11509454" cy="989429"/>
          </a:xfrm>
          <a:prstGeom prst="rect">
            <a:avLst/>
          </a:prstGeom>
          <a:noFill/>
          <a:ln>
            <a:noFill/>
          </a:ln>
        </p:spPr>
        <p:txBody>
          <a:bodyPr anchorCtr="0" anchor="t" bIns="0" lIns="0" spcFirstLastPara="1" rIns="0" wrap="square" tIns="0">
            <a:noAutofit/>
          </a:bodyPr>
          <a:lstStyle/>
          <a:p>
            <a:pPr indent="0" lvl="0" marL="0" marR="0" rtl="0" algn="l">
              <a:lnSpc>
                <a:spcPct val="115931"/>
              </a:lnSpc>
              <a:spcBef>
                <a:spcPts val="0"/>
              </a:spcBef>
              <a:spcAft>
                <a:spcPts val="0"/>
              </a:spcAft>
              <a:buNone/>
            </a:pPr>
            <a:r>
              <a:rPr b="0" i="0" lang="en-US" sz="2700" u="none" cap="none" strike="noStrike">
                <a:solidFill>
                  <a:srgbClr val="311211"/>
                </a:solidFill>
                <a:latin typeface="Calibri"/>
                <a:ea typeface="Calibri"/>
                <a:cs typeface="Calibri"/>
                <a:sym typeface="Calibri"/>
              </a:rPr>
              <a:t>Χωρίς παραπομπές ή αναφορές σε κείμενα και έργα ειδικών και επιστημόνων. Γενικόλογες αναφορές σε «μελέτες» χωρίς συγκεκριμένα στοιχεία.</a:t>
            </a:r>
            <a:endParaRPr b="0" i="0" sz="2700" u="none" cap="none" strike="noStrike">
              <a:solidFill>
                <a:srgbClr val="311211"/>
              </a:solidFill>
              <a:latin typeface="Calibri"/>
              <a:ea typeface="Calibri"/>
              <a:cs typeface="Calibri"/>
              <a:sym typeface="Calibri"/>
            </a:endParaRPr>
          </a:p>
        </p:txBody>
      </p:sp>
      <p:sp>
        <p:nvSpPr>
          <p:cNvPr id="776" name="Google Shape;776;p94"/>
          <p:cNvSpPr/>
          <p:nvPr/>
        </p:nvSpPr>
        <p:spPr>
          <a:xfrm>
            <a:off x="6778013" y="5839946"/>
            <a:ext cx="4585289" cy="483077"/>
          </a:xfrm>
          <a:prstGeom prst="rect">
            <a:avLst/>
          </a:prstGeom>
          <a:noFill/>
          <a:ln>
            <a:noFill/>
          </a:ln>
        </p:spPr>
        <p:txBody>
          <a:bodyPr anchorCtr="0" anchor="t" bIns="0" lIns="0" spcFirstLastPara="1" rIns="0" wrap="square" tIns="0">
            <a:noAutofit/>
          </a:bodyPr>
          <a:lstStyle/>
          <a:p>
            <a:pPr indent="0" lvl="0" marL="0" marR="0" rtl="0" algn="l">
              <a:lnSpc>
                <a:spcPct val="113663"/>
              </a:lnSpc>
              <a:spcBef>
                <a:spcPts val="0"/>
              </a:spcBef>
              <a:spcAft>
                <a:spcPts val="0"/>
              </a:spcAft>
              <a:buNone/>
            </a:pPr>
            <a:r>
              <a:rPr b="1" i="0" lang="en-US" sz="2700" u="none" cap="none" strike="noStrike">
                <a:solidFill>
                  <a:srgbClr val="244061"/>
                </a:solidFill>
                <a:latin typeface="Calibri"/>
                <a:ea typeface="Calibri"/>
                <a:cs typeface="Calibri"/>
                <a:sym typeface="Calibri"/>
              </a:rPr>
              <a:t>Συναισθηματική γλώσσα</a:t>
            </a:r>
            <a:endParaRPr b="1" i="0" sz="2700" u="none" cap="none" strike="noStrike">
              <a:solidFill>
                <a:srgbClr val="244061"/>
              </a:solidFill>
              <a:latin typeface="Calibri"/>
              <a:ea typeface="Calibri"/>
              <a:cs typeface="Calibri"/>
              <a:sym typeface="Calibri"/>
            </a:endParaRPr>
          </a:p>
        </p:txBody>
      </p:sp>
      <p:sp>
        <p:nvSpPr>
          <p:cNvPr id="777" name="Google Shape;777;p94"/>
          <p:cNvSpPr/>
          <p:nvPr/>
        </p:nvSpPr>
        <p:spPr>
          <a:xfrm>
            <a:off x="6778015" y="6406474"/>
            <a:ext cx="11083148" cy="989429"/>
          </a:xfrm>
          <a:prstGeom prst="rect">
            <a:avLst/>
          </a:prstGeom>
          <a:noFill/>
          <a:ln>
            <a:noFill/>
          </a:ln>
        </p:spPr>
        <p:txBody>
          <a:bodyPr anchorCtr="0" anchor="t" bIns="0" lIns="0" spcFirstLastPara="1" rIns="0" wrap="square" tIns="0">
            <a:noAutofit/>
          </a:bodyPr>
          <a:lstStyle/>
          <a:p>
            <a:pPr indent="0" lvl="0" marL="0" marR="0" rtl="0" algn="l">
              <a:lnSpc>
                <a:spcPct val="115931"/>
              </a:lnSpc>
              <a:spcBef>
                <a:spcPts val="0"/>
              </a:spcBef>
              <a:spcAft>
                <a:spcPts val="0"/>
              </a:spcAft>
              <a:buNone/>
            </a:pPr>
            <a:r>
              <a:rPr b="0" i="0" lang="en-US" sz="2700" u="none" cap="none" strike="noStrike">
                <a:solidFill>
                  <a:srgbClr val="311211"/>
                </a:solidFill>
                <a:latin typeface="Calibri"/>
                <a:ea typeface="Calibri"/>
                <a:cs typeface="Calibri"/>
                <a:sym typeface="Calibri"/>
              </a:rPr>
              <a:t>Χρησιμοποιείται συναισθηματικά φορτισμένη ορολογία. Γίνεται επίκληση σε συναισθήματα όπως ο φόβος, ο θυμός ή ή οργή αντί να υπάρχει έμφαση στα γεγονότα. </a:t>
            </a:r>
            <a:endParaRPr b="0" i="0" sz="2700" u="none" cap="none" strike="noStrike">
              <a:solidFill>
                <a:srgbClr val="311211"/>
              </a:solidFill>
              <a:latin typeface="Calibri"/>
              <a:ea typeface="Calibri"/>
              <a:cs typeface="Calibri"/>
              <a:sym typeface="Calibri"/>
            </a:endParaRPr>
          </a:p>
        </p:txBody>
      </p:sp>
      <p:sp>
        <p:nvSpPr>
          <p:cNvPr id="778" name="Google Shape;778;p94"/>
          <p:cNvSpPr/>
          <p:nvPr/>
        </p:nvSpPr>
        <p:spPr>
          <a:xfrm>
            <a:off x="6826531" y="7958075"/>
            <a:ext cx="5232653" cy="483077"/>
          </a:xfrm>
          <a:prstGeom prst="rect">
            <a:avLst/>
          </a:prstGeom>
          <a:noFill/>
          <a:ln>
            <a:noFill/>
          </a:ln>
        </p:spPr>
        <p:txBody>
          <a:bodyPr anchorCtr="0" anchor="t" bIns="0" lIns="0" spcFirstLastPara="1" rIns="0" wrap="square" tIns="0">
            <a:noAutofit/>
          </a:bodyPr>
          <a:lstStyle/>
          <a:p>
            <a:pPr indent="0" lvl="0" marL="0" marR="0" rtl="0" algn="l">
              <a:lnSpc>
                <a:spcPct val="113663"/>
              </a:lnSpc>
              <a:spcBef>
                <a:spcPts val="0"/>
              </a:spcBef>
              <a:spcAft>
                <a:spcPts val="0"/>
              </a:spcAft>
              <a:buNone/>
            </a:pPr>
            <a:r>
              <a:rPr b="1" i="0" lang="en-US" sz="2700" u="none" cap="none" strike="noStrike">
                <a:solidFill>
                  <a:srgbClr val="244061"/>
                </a:solidFill>
                <a:latin typeface="Calibri"/>
                <a:ea typeface="Calibri"/>
                <a:cs typeface="Calibri"/>
                <a:sym typeface="Calibri"/>
              </a:rPr>
              <a:t>Παρουσίαση χαμηλής ποιότητας</a:t>
            </a:r>
            <a:endParaRPr b="1" i="0" sz="2700" u="none" cap="none" strike="noStrike">
              <a:solidFill>
                <a:srgbClr val="244061"/>
              </a:solidFill>
              <a:latin typeface="Calibri"/>
              <a:ea typeface="Calibri"/>
              <a:cs typeface="Calibri"/>
              <a:sym typeface="Calibri"/>
            </a:endParaRPr>
          </a:p>
        </p:txBody>
      </p:sp>
      <p:sp>
        <p:nvSpPr>
          <p:cNvPr id="779" name="Google Shape;779;p94"/>
          <p:cNvSpPr/>
          <p:nvPr/>
        </p:nvSpPr>
        <p:spPr>
          <a:xfrm>
            <a:off x="6778015" y="8576069"/>
            <a:ext cx="11083148" cy="989429"/>
          </a:xfrm>
          <a:prstGeom prst="rect">
            <a:avLst/>
          </a:prstGeom>
          <a:noFill/>
          <a:ln>
            <a:noFill/>
          </a:ln>
        </p:spPr>
        <p:txBody>
          <a:bodyPr anchorCtr="0" anchor="t" bIns="0" lIns="0" spcFirstLastPara="1" rIns="0" wrap="square" tIns="0">
            <a:noAutofit/>
          </a:bodyPr>
          <a:lstStyle/>
          <a:p>
            <a:pPr indent="0" lvl="0" marL="0" marR="0" rtl="0" algn="l">
              <a:lnSpc>
                <a:spcPct val="115931"/>
              </a:lnSpc>
              <a:spcBef>
                <a:spcPts val="0"/>
              </a:spcBef>
              <a:spcAft>
                <a:spcPts val="0"/>
              </a:spcAft>
              <a:buNone/>
            </a:pPr>
            <a:r>
              <a:rPr b="0" i="0" lang="en-US" sz="2700" u="none" cap="none" strike="noStrike">
                <a:solidFill>
                  <a:srgbClr val="311211"/>
                </a:solidFill>
                <a:latin typeface="Calibri"/>
                <a:ea typeface="Calibri"/>
                <a:cs typeface="Calibri"/>
                <a:sym typeface="Calibri"/>
              </a:rPr>
              <a:t>Ορθογραφικά λάθη, φτωχό λεξιλόγιο, γραμματικά και συντακτικά λάθη. Μη επαγγελματικός σχεδιασμός. Επεξεργασμένες εικόνες.</a:t>
            </a:r>
            <a:endParaRPr b="0" i="0" sz="2700" u="none" cap="none" strike="noStrike">
              <a:solidFill>
                <a:srgbClr val="311211"/>
              </a:solidFill>
              <a:latin typeface="Calibri"/>
              <a:ea typeface="Calibri"/>
              <a:cs typeface="Calibri"/>
              <a:sym typeface="Calibri"/>
            </a:endParaRPr>
          </a:p>
        </p:txBody>
      </p:sp>
      <p:sp>
        <p:nvSpPr>
          <p:cNvPr id="780" name="Google Shape;780;p94"/>
          <p:cNvSpPr/>
          <p:nvPr/>
        </p:nvSpPr>
        <p:spPr>
          <a:xfrm>
            <a:off x="15608462" y="408797"/>
            <a:ext cx="2391830" cy="1203960"/>
          </a:xfrm>
          <a:custGeom>
            <a:rect b="b" l="l" r="r" t="t"/>
            <a:pathLst>
              <a:path extrusionOk="0" h="1408249" w="3521366">
                <a:moveTo>
                  <a:pt x="0" y="0"/>
                </a:moveTo>
                <a:lnTo>
                  <a:pt x="3521366" y="0"/>
                </a:lnTo>
                <a:lnTo>
                  <a:pt x="3521366" y="1408249"/>
                </a:lnTo>
                <a:lnTo>
                  <a:pt x="0" y="1408249"/>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781" name="Google Shape;781;p94"/>
          <p:cNvSpPr/>
          <p:nvPr/>
        </p:nvSpPr>
        <p:spPr>
          <a:xfrm>
            <a:off x="6119725" y="4000640"/>
            <a:ext cx="461516" cy="482669"/>
          </a:xfrm>
          <a:prstGeom prst="roundRect">
            <a:avLst>
              <a:gd fmla="val 24004"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2105" u="none" cap="none" strike="noStrike">
              <a:solidFill>
                <a:srgbClr val="000000"/>
              </a:solidFill>
              <a:latin typeface="Arial"/>
              <a:ea typeface="Arial"/>
              <a:cs typeface="Arial"/>
              <a:sym typeface="Arial"/>
            </a:endParaRPr>
          </a:p>
        </p:txBody>
      </p:sp>
      <p:sp>
        <p:nvSpPr>
          <p:cNvPr id="782" name="Google Shape;782;p94"/>
          <p:cNvSpPr/>
          <p:nvPr/>
        </p:nvSpPr>
        <p:spPr>
          <a:xfrm>
            <a:off x="6108037" y="5840354"/>
            <a:ext cx="461516" cy="482669"/>
          </a:xfrm>
          <a:prstGeom prst="roundRect">
            <a:avLst>
              <a:gd fmla="val 24004"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2105" u="none" cap="none" strike="noStrike">
              <a:solidFill>
                <a:srgbClr val="000000"/>
              </a:solidFill>
              <a:latin typeface="Arial"/>
              <a:ea typeface="Arial"/>
              <a:cs typeface="Arial"/>
              <a:sym typeface="Arial"/>
            </a:endParaRPr>
          </a:p>
        </p:txBody>
      </p:sp>
      <p:sp>
        <p:nvSpPr>
          <p:cNvPr id="783" name="Google Shape;783;p94"/>
          <p:cNvSpPr/>
          <p:nvPr/>
        </p:nvSpPr>
        <p:spPr>
          <a:xfrm>
            <a:off x="6119725" y="7945450"/>
            <a:ext cx="461516" cy="482669"/>
          </a:xfrm>
          <a:prstGeom prst="roundRect">
            <a:avLst>
              <a:gd fmla="val 24004"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2105" u="none" cap="none" strike="noStrike">
              <a:solidFill>
                <a:srgbClr val="000000"/>
              </a:solidFill>
              <a:latin typeface="Arial"/>
              <a:ea typeface="Arial"/>
              <a:cs typeface="Arial"/>
              <a:sym typeface="Arial"/>
            </a:endParaRPr>
          </a:p>
        </p:txBody>
      </p:sp>
      <p:pic>
        <p:nvPicPr>
          <p:cNvPr descr="A blue sign with white text and colorful letters&#10;&#10;Description automatically generated" id="784" name="Google Shape;784;p94"/>
          <p:cNvPicPr preferRelativeResize="0"/>
          <p:nvPr/>
        </p:nvPicPr>
        <p:blipFill rotWithShape="1">
          <a:blip r:embed="rId5">
            <a:alphaModFix/>
          </a:blip>
          <a:srcRect b="0" l="0" r="0" t="0"/>
          <a:stretch/>
        </p:blipFill>
        <p:spPr>
          <a:xfrm>
            <a:off x="13572455" y="695257"/>
            <a:ext cx="1774539" cy="894398"/>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9" name="Shape 789"/>
        <p:cNvGrpSpPr/>
        <p:nvPr/>
      </p:nvGrpSpPr>
      <p:grpSpPr>
        <a:xfrm>
          <a:off x="0" y="0"/>
          <a:ext cx="0" cy="0"/>
          <a:chOff x="0" y="0"/>
          <a:chExt cx="0" cy="0"/>
        </a:xfrm>
      </p:grpSpPr>
      <p:sp>
        <p:nvSpPr>
          <p:cNvPr id="790" name="Google Shape;790;p95"/>
          <p:cNvSpPr txBox="1"/>
          <p:nvPr>
            <p:ph type="title"/>
          </p:nvPr>
        </p:nvSpPr>
        <p:spPr>
          <a:xfrm>
            <a:off x="-283966" y="547451"/>
            <a:ext cx="14971244" cy="856065"/>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4400"/>
              <a:buNone/>
            </a:pPr>
            <a:r>
              <a:rPr b="1" lang="en-US" sz="4950">
                <a:solidFill>
                  <a:srgbClr val="244061"/>
                </a:solidFill>
                <a:latin typeface="Calibri"/>
                <a:ea typeface="Calibri"/>
                <a:cs typeface="Calibri"/>
                <a:sym typeface="Calibri"/>
              </a:rPr>
              <a:t>Πρακτικά βήματα για την ατομική επαλήθευση των γεγονότων</a:t>
            </a:r>
            <a:endParaRPr b="1" sz="4950">
              <a:solidFill>
                <a:srgbClr val="244061"/>
              </a:solidFill>
              <a:latin typeface="Calibri"/>
              <a:ea typeface="Calibri"/>
              <a:cs typeface="Calibri"/>
              <a:sym typeface="Calibri"/>
            </a:endParaRPr>
          </a:p>
        </p:txBody>
      </p:sp>
      <p:sp>
        <p:nvSpPr>
          <p:cNvPr id="791" name="Google Shape;791;p95"/>
          <p:cNvSpPr/>
          <p:nvPr/>
        </p:nvSpPr>
        <p:spPr>
          <a:xfrm>
            <a:off x="1" y="2956717"/>
            <a:ext cx="4199432" cy="341090"/>
          </a:xfrm>
          <a:prstGeom prst="roundRect">
            <a:avLst>
              <a:gd fmla="val 42003"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2105" u="none" cap="none" strike="noStrike">
              <a:solidFill>
                <a:srgbClr val="000000"/>
              </a:solidFill>
              <a:latin typeface="Ubuntu"/>
              <a:ea typeface="Ubuntu"/>
              <a:cs typeface="Ubuntu"/>
              <a:sym typeface="Ubuntu"/>
            </a:endParaRPr>
          </a:p>
        </p:txBody>
      </p:sp>
      <p:sp>
        <p:nvSpPr>
          <p:cNvPr id="792" name="Google Shape;792;p95"/>
          <p:cNvSpPr/>
          <p:nvPr/>
        </p:nvSpPr>
        <p:spPr>
          <a:xfrm>
            <a:off x="142250" y="3461189"/>
            <a:ext cx="4199432" cy="704874"/>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rPr b="1" i="0" lang="en-US" sz="2700" u="none" cap="none" strike="noStrike">
                <a:solidFill>
                  <a:srgbClr val="244061"/>
                </a:solidFill>
                <a:latin typeface="Calibri"/>
                <a:ea typeface="Calibri"/>
                <a:cs typeface="Calibri"/>
                <a:sym typeface="Calibri"/>
              </a:rPr>
              <a:t>Προσδιορίστε και επαληθεύστε το μήνυμα</a:t>
            </a:r>
            <a:endParaRPr b="0" i="0" sz="2700" u="none" cap="none" strike="noStrike">
              <a:solidFill>
                <a:srgbClr val="244061"/>
              </a:solidFill>
              <a:latin typeface="Calibri"/>
              <a:ea typeface="Calibri"/>
              <a:cs typeface="Calibri"/>
              <a:sym typeface="Calibri"/>
            </a:endParaRPr>
          </a:p>
        </p:txBody>
      </p:sp>
      <p:sp>
        <p:nvSpPr>
          <p:cNvPr id="793" name="Google Shape;793;p95"/>
          <p:cNvSpPr/>
          <p:nvPr/>
        </p:nvSpPr>
        <p:spPr>
          <a:xfrm>
            <a:off x="274187" y="4534507"/>
            <a:ext cx="3935556" cy="4265984"/>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rPr b="0" i="0" lang="en-US" sz="2400" u="none" cap="none" strike="noStrike">
                <a:solidFill>
                  <a:srgbClr val="000000"/>
                </a:solidFill>
                <a:latin typeface="Calibri"/>
                <a:ea typeface="Calibri"/>
                <a:cs typeface="Calibri"/>
                <a:sym typeface="Calibri"/>
              </a:rPr>
              <a:t>Εξετάστε προσεκτικά το περιεχόμενο. Περιέχει υπερβολικούς ισχυρισμούς; Χρησιμοποιεί συναισθηματική γλώσσα με σκοπό να προκαλέσει έντονα συναισθήματα; Είναι σύμφωνο με όσα γνωρίζετε ήδη ως αληθινά;</a:t>
            </a:r>
            <a:endParaRPr b="0" i="0" sz="2400" u="none" cap="none" strike="noStrike">
              <a:solidFill>
                <a:srgbClr val="000000"/>
              </a:solidFill>
              <a:latin typeface="Calibri"/>
              <a:ea typeface="Calibri"/>
              <a:cs typeface="Calibri"/>
              <a:sym typeface="Calibri"/>
            </a:endParaRPr>
          </a:p>
        </p:txBody>
      </p:sp>
      <p:sp>
        <p:nvSpPr>
          <p:cNvPr id="794" name="Google Shape;794;p95"/>
          <p:cNvSpPr/>
          <p:nvPr/>
        </p:nvSpPr>
        <p:spPr>
          <a:xfrm>
            <a:off x="4711506" y="2574311"/>
            <a:ext cx="4199610" cy="341090"/>
          </a:xfrm>
          <a:prstGeom prst="roundRect">
            <a:avLst>
              <a:gd fmla="val 42003"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2105" u="none" cap="none" strike="noStrike">
              <a:solidFill>
                <a:srgbClr val="000000"/>
              </a:solidFill>
              <a:latin typeface="Ubuntu"/>
              <a:ea typeface="Ubuntu"/>
              <a:cs typeface="Ubuntu"/>
              <a:sym typeface="Ubuntu"/>
            </a:endParaRPr>
          </a:p>
        </p:txBody>
      </p:sp>
      <p:sp>
        <p:nvSpPr>
          <p:cNvPr id="795" name="Google Shape;795;p95"/>
          <p:cNvSpPr/>
          <p:nvPr/>
        </p:nvSpPr>
        <p:spPr>
          <a:xfrm>
            <a:off x="4853226" y="3022117"/>
            <a:ext cx="4199610" cy="532853"/>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rPr b="1" i="0" lang="en-US" sz="2700" u="none" cap="none" strike="noStrike">
                <a:solidFill>
                  <a:srgbClr val="244061"/>
                </a:solidFill>
                <a:latin typeface="Calibri"/>
                <a:ea typeface="Calibri"/>
                <a:cs typeface="Calibri"/>
                <a:sym typeface="Calibri"/>
              </a:rPr>
              <a:t>Ελέγξτε την πηγή</a:t>
            </a:r>
            <a:endParaRPr b="1" i="0" sz="2700" u="none" cap="none" strike="noStrike">
              <a:solidFill>
                <a:srgbClr val="244061"/>
              </a:solidFill>
              <a:latin typeface="Calibri"/>
              <a:ea typeface="Calibri"/>
              <a:cs typeface="Calibri"/>
              <a:sym typeface="Calibri"/>
            </a:endParaRPr>
          </a:p>
        </p:txBody>
      </p:sp>
      <p:sp>
        <p:nvSpPr>
          <p:cNvPr id="796" name="Google Shape;796;p95"/>
          <p:cNvSpPr/>
          <p:nvPr/>
        </p:nvSpPr>
        <p:spPr>
          <a:xfrm>
            <a:off x="4779339" y="3554969"/>
            <a:ext cx="4199610" cy="4911692"/>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rPr b="0" i="0" lang="en-US" sz="2700" u="none" cap="none" strike="noStrike">
                <a:solidFill>
                  <a:srgbClr val="000000"/>
                </a:solidFill>
                <a:latin typeface="Calibri"/>
                <a:ea typeface="Calibri"/>
                <a:cs typeface="Calibri"/>
                <a:sym typeface="Calibri"/>
              </a:rPr>
              <a:t>Προσέξτε για περίεργες διευθύνσεις URL (όπως αυτές που τελειώνουν σε .co ή .lo). Ελέγξτε την ενότητα «Σχετικά με» του ιστότοπου για τα πρότυπα σύνταξης της πληροφορίας. Να είστε επιφυλακτικοί με το χορηγούμενο περιεχόμενο και τους bloggers που δεν είναι ειδικοί και εμπειρογνώμονες. Λάβετε υπόψη τη φήμη και το ιστορικό της πηγής.</a:t>
            </a:r>
            <a:endParaRPr b="0" i="0" sz="2700" u="none" cap="none" strike="noStrike">
              <a:solidFill>
                <a:srgbClr val="000000"/>
              </a:solidFill>
              <a:latin typeface="Calibri"/>
              <a:ea typeface="Calibri"/>
              <a:cs typeface="Calibri"/>
              <a:sym typeface="Calibri"/>
            </a:endParaRPr>
          </a:p>
        </p:txBody>
      </p:sp>
      <p:sp>
        <p:nvSpPr>
          <p:cNvPr id="797" name="Google Shape;797;p95"/>
          <p:cNvSpPr/>
          <p:nvPr/>
        </p:nvSpPr>
        <p:spPr>
          <a:xfrm>
            <a:off x="9487995" y="2181616"/>
            <a:ext cx="4199610" cy="341090"/>
          </a:xfrm>
          <a:prstGeom prst="roundRect">
            <a:avLst>
              <a:gd fmla="val 42003"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2105" u="none" cap="none" strike="noStrike">
              <a:solidFill>
                <a:srgbClr val="000000"/>
              </a:solidFill>
              <a:latin typeface="Ubuntu"/>
              <a:ea typeface="Ubuntu"/>
              <a:cs typeface="Ubuntu"/>
              <a:sym typeface="Ubuntu"/>
            </a:endParaRPr>
          </a:p>
        </p:txBody>
      </p:sp>
      <p:sp>
        <p:nvSpPr>
          <p:cNvPr id="798" name="Google Shape;798;p95"/>
          <p:cNvSpPr/>
          <p:nvPr/>
        </p:nvSpPr>
        <p:spPr>
          <a:xfrm>
            <a:off x="9558855" y="2634209"/>
            <a:ext cx="4199610" cy="1065704"/>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rPr b="1" i="0" lang="en-US" sz="2700" u="none" cap="none" strike="noStrike">
                <a:solidFill>
                  <a:srgbClr val="244061"/>
                </a:solidFill>
                <a:latin typeface="Calibri"/>
                <a:ea typeface="Calibri"/>
                <a:cs typeface="Calibri"/>
                <a:sym typeface="Calibri"/>
              </a:rPr>
              <a:t>Αναζητήστε αποδεικτικά στοιχεία</a:t>
            </a:r>
            <a:endParaRPr b="1" i="0" sz="2700" u="none" cap="none" strike="noStrike">
              <a:solidFill>
                <a:srgbClr val="244061"/>
              </a:solidFill>
              <a:latin typeface="Calibri"/>
              <a:ea typeface="Calibri"/>
              <a:cs typeface="Calibri"/>
              <a:sym typeface="Calibri"/>
            </a:endParaRPr>
          </a:p>
        </p:txBody>
      </p:sp>
      <p:sp>
        <p:nvSpPr>
          <p:cNvPr id="799" name="Google Shape;799;p95"/>
          <p:cNvSpPr/>
          <p:nvPr/>
        </p:nvSpPr>
        <p:spPr>
          <a:xfrm>
            <a:off x="9548546" y="3544642"/>
            <a:ext cx="4199610" cy="4365947"/>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rPr b="0" i="0" lang="en-US" sz="2700" u="none" cap="none" strike="noStrike">
                <a:solidFill>
                  <a:srgbClr val="000000"/>
                </a:solidFill>
                <a:latin typeface="Calibri"/>
                <a:ea typeface="Calibri"/>
                <a:cs typeface="Calibri"/>
                <a:sym typeface="Calibri"/>
              </a:rPr>
              <a:t>Αναζητήστε το θέμα για να βρείτε επιπλέον επιβεβαιωτικές αναφορές. Ελέγξτε αν πολλές αξιόπιστες πηγές αναφέρουν τις ίδιες πληροφορίες με διαφορετικές πηγές.</a:t>
            </a:r>
            <a:endParaRPr b="0" i="0" sz="2700" u="none" cap="none" strike="noStrike">
              <a:solidFill>
                <a:srgbClr val="000000"/>
              </a:solidFill>
              <a:latin typeface="Calibri"/>
              <a:ea typeface="Calibri"/>
              <a:cs typeface="Calibri"/>
              <a:sym typeface="Calibri"/>
            </a:endParaRPr>
          </a:p>
        </p:txBody>
      </p:sp>
      <p:sp>
        <p:nvSpPr>
          <p:cNvPr id="800" name="Google Shape;800;p95"/>
          <p:cNvSpPr/>
          <p:nvPr/>
        </p:nvSpPr>
        <p:spPr>
          <a:xfrm>
            <a:off x="13964685" y="1857035"/>
            <a:ext cx="4199610" cy="341090"/>
          </a:xfrm>
          <a:prstGeom prst="roundRect">
            <a:avLst>
              <a:gd fmla="val 42003"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2105" u="none" cap="none" strike="noStrike">
              <a:solidFill>
                <a:srgbClr val="000000"/>
              </a:solidFill>
              <a:latin typeface="Ubuntu"/>
              <a:ea typeface="Ubuntu"/>
              <a:cs typeface="Ubuntu"/>
              <a:sym typeface="Ubuntu"/>
            </a:endParaRPr>
          </a:p>
        </p:txBody>
      </p:sp>
      <p:sp>
        <p:nvSpPr>
          <p:cNvPr id="801" name="Google Shape;801;p95"/>
          <p:cNvSpPr/>
          <p:nvPr/>
        </p:nvSpPr>
        <p:spPr>
          <a:xfrm>
            <a:off x="14264484" y="2266666"/>
            <a:ext cx="4199610" cy="1065704"/>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rPr b="1" i="0" lang="en-US" sz="2700" u="none" cap="none" strike="noStrike">
                <a:solidFill>
                  <a:srgbClr val="244061"/>
                </a:solidFill>
                <a:latin typeface="Calibri"/>
                <a:ea typeface="Calibri"/>
                <a:cs typeface="Calibri"/>
                <a:sym typeface="Calibri"/>
              </a:rPr>
              <a:t>Χρησιμοποιήστε πόρους επαλήθευσης γεγονότων</a:t>
            </a:r>
            <a:endParaRPr b="1" i="0" sz="2700" u="none" cap="none" strike="noStrike">
              <a:solidFill>
                <a:srgbClr val="244061"/>
              </a:solidFill>
              <a:latin typeface="Calibri"/>
              <a:ea typeface="Calibri"/>
              <a:cs typeface="Calibri"/>
              <a:sym typeface="Calibri"/>
            </a:endParaRPr>
          </a:p>
        </p:txBody>
      </p:sp>
      <p:sp>
        <p:nvSpPr>
          <p:cNvPr id="802" name="Google Shape;802;p95"/>
          <p:cNvSpPr/>
          <p:nvPr/>
        </p:nvSpPr>
        <p:spPr>
          <a:xfrm>
            <a:off x="14243865" y="3097325"/>
            <a:ext cx="4199610" cy="4911692"/>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rPr b="0" i="0" lang="en-US" sz="2700" u="none" cap="none" strike="noStrike">
                <a:solidFill>
                  <a:srgbClr val="000000"/>
                </a:solidFill>
                <a:latin typeface="Calibri"/>
                <a:ea typeface="Calibri"/>
                <a:cs typeface="Calibri"/>
                <a:sym typeface="Calibri"/>
              </a:rPr>
              <a:t>Χρησιμοποιήστε ειδικούς ιστότοπους επαλήθευσης γεγονότων όπως Snopes, PolitiFact και FactCheck.org, </a:t>
            </a:r>
            <a:r>
              <a:rPr b="0" i="0" lang="en-US" sz="2700" u="none" cap="none" strike="noStrike">
                <a:solidFill>
                  <a:srgbClr val="311211"/>
                </a:solidFill>
                <a:latin typeface="Calibri"/>
                <a:ea typeface="Calibri"/>
                <a:cs typeface="Calibri"/>
                <a:sym typeface="Calibri"/>
              </a:rPr>
              <a:t>Google Image Search, επέκταση προγράμματος περιήγησης NewsGuard. </a:t>
            </a:r>
            <a:endParaRPr b="0" i="0" sz="2700" u="none" cap="none" strike="noStrike">
              <a:solidFill>
                <a:srgbClr val="311211"/>
              </a:solidFill>
              <a:latin typeface="Calibri"/>
              <a:ea typeface="Calibri"/>
              <a:cs typeface="Calibri"/>
              <a:sym typeface="Calibri"/>
            </a:endParaRPr>
          </a:p>
        </p:txBody>
      </p:sp>
      <p:sp>
        <p:nvSpPr>
          <p:cNvPr id="803" name="Google Shape;803;p95"/>
          <p:cNvSpPr/>
          <p:nvPr/>
        </p:nvSpPr>
        <p:spPr>
          <a:xfrm>
            <a:off x="-23536" y="4886419"/>
            <a:ext cx="2896829" cy="4990922"/>
          </a:xfrm>
          <a:custGeom>
            <a:rect b="b" l="l" r="r" t="t"/>
            <a:pathLst>
              <a:path extrusionOk="0" h="8256736" w="5328592">
                <a:moveTo>
                  <a:pt x="0" y="0"/>
                </a:moveTo>
                <a:lnTo>
                  <a:pt x="5328592" y="0"/>
                </a:lnTo>
                <a:lnTo>
                  <a:pt x="5328592" y="8256736"/>
                </a:lnTo>
                <a:lnTo>
                  <a:pt x="0" y="8256736"/>
                </a:lnTo>
                <a:lnTo>
                  <a:pt x="0" y="0"/>
                </a:lnTo>
                <a:close/>
              </a:path>
            </a:pathLst>
          </a:custGeom>
          <a:blipFill rotWithShape="1">
            <a:blip r:embed="rId3">
              <a:alphaModFix amt="50000"/>
            </a:blip>
            <a:stretch>
              <a:fillRect b="0" l="-128388" r="0" t="0"/>
            </a:stretch>
          </a:blip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t/>
            </a:r>
            <a:endParaRPr b="0" i="0" sz="2700" u="none" cap="none" strike="noStrike">
              <a:solidFill>
                <a:schemeClr val="dk1"/>
              </a:solidFill>
              <a:latin typeface="Calibri"/>
              <a:ea typeface="Calibri"/>
              <a:cs typeface="Calibri"/>
              <a:sym typeface="Calibri"/>
            </a:endParaRPr>
          </a:p>
        </p:txBody>
      </p:sp>
      <p:sp>
        <p:nvSpPr>
          <p:cNvPr id="804" name="Google Shape;804;p95"/>
          <p:cNvSpPr/>
          <p:nvPr/>
        </p:nvSpPr>
        <p:spPr>
          <a:xfrm>
            <a:off x="16233494" y="547451"/>
            <a:ext cx="2044592" cy="1065306"/>
          </a:xfrm>
          <a:custGeom>
            <a:rect b="b" l="l" r="r" t="t"/>
            <a:pathLst>
              <a:path extrusionOk="0" h="1408249" w="3521366">
                <a:moveTo>
                  <a:pt x="0" y="0"/>
                </a:moveTo>
                <a:lnTo>
                  <a:pt x="3521366" y="0"/>
                </a:lnTo>
                <a:lnTo>
                  <a:pt x="3521366" y="1408249"/>
                </a:lnTo>
                <a:lnTo>
                  <a:pt x="0" y="1408249"/>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cap="none" strike="noStrike">
              <a:solidFill>
                <a:schemeClr val="dk1"/>
              </a:solidFill>
              <a:latin typeface="Ubuntu"/>
              <a:ea typeface="Ubuntu"/>
              <a:cs typeface="Ubuntu"/>
              <a:sym typeface="Ubuntu"/>
            </a:endParaRPr>
          </a:p>
        </p:txBody>
      </p:sp>
      <p:pic>
        <p:nvPicPr>
          <p:cNvPr descr="A blue sign with white text and colorful letters&#10;&#10;Description automatically generated" id="805" name="Google Shape;805;p95"/>
          <p:cNvPicPr preferRelativeResize="0"/>
          <p:nvPr/>
        </p:nvPicPr>
        <p:blipFill rotWithShape="1">
          <a:blip r:embed="rId5">
            <a:alphaModFix/>
          </a:blip>
          <a:srcRect b="0" l="0" r="0" t="0"/>
          <a:stretch/>
        </p:blipFill>
        <p:spPr>
          <a:xfrm>
            <a:off x="14337425" y="644263"/>
            <a:ext cx="1774539" cy="894398"/>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sp>
        <p:nvSpPr>
          <p:cNvPr id="175" name="Google Shape;175;p25"/>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6" name="Google Shape;176;p25"/>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77" name="Google Shape;177;p25"/>
          <p:cNvGrpSpPr/>
          <p:nvPr/>
        </p:nvGrpSpPr>
        <p:grpSpPr>
          <a:xfrm>
            <a:off x="6111849" y="2794410"/>
            <a:ext cx="7685891" cy="2168895"/>
            <a:chOff x="0" y="-47625"/>
            <a:chExt cx="1484188" cy="418826"/>
          </a:xfrm>
        </p:grpSpPr>
        <p:sp>
          <p:nvSpPr>
            <p:cNvPr id="178" name="Google Shape;178;p25"/>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9" name="Google Shape;179;p25"/>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80" name="Google Shape;180;p25"/>
          <p:cNvGrpSpPr/>
          <p:nvPr/>
        </p:nvGrpSpPr>
        <p:grpSpPr>
          <a:xfrm>
            <a:off x="-696258" y="-1193133"/>
            <a:ext cx="7178388" cy="12095887"/>
            <a:chOff x="0" y="-57150"/>
            <a:chExt cx="1890604" cy="3185748"/>
          </a:xfrm>
        </p:grpSpPr>
        <p:sp>
          <p:nvSpPr>
            <p:cNvPr id="181" name="Google Shape;181;p25"/>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2" name="Google Shape;182;p25"/>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83" name="Google Shape;183;p25"/>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4" name="Google Shape;184;p25"/>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6">
              <a:alphaModFix/>
            </a:blip>
            <a:stretch>
              <a:fillRect b="0" l="-12838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5" name="Google Shape;185;p25"/>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186" name="Google Shape;186;p25"/>
          <p:cNvSpPr txBox="1"/>
          <p:nvPr/>
        </p:nvSpPr>
        <p:spPr>
          <a:xfrm>
            <a:off x="-1725735" y="6821207"/>
            <a:ext cx="5508869" cy="5480668"/>
          </a:xfrm>
          <a:prstGeom prst="rect">
            <a:avLst/>
          </a:prstGeom>
          <a:noFill/>
          <a:ln>
            <a:noFill/>
          </a:ln>
        </p:spPr>
        <p:txBody>
          <a:bodyPr anchorCtr="0" anchor="t" bIns="0" lIns="0" spcFirstLastPara="1" rIns="0" wrap="square" tIns="0">
            <a:spAutoFit/>
          </a:bodyPr>
          <a:lstStyle/>
          <a:p>
            <a:pPr indent="0" lvl="0" marL="0" marR="0" rtl="0" algn="ctr">
              <a:lnSpc>
                <a:spcPct val="93998"/>
              </a:lnSpc>
              <a:spcBef>
                <a:spcPts val="0"/>
              </a:spcBef>
              <a:spcAft>
                <a:spcPts val="0"/>
              </a:spcAft>
              <a:buClr>
                <a:srgbClr val="000000"/>
              </a:buClr>
              <a:buSzPts val="37888"/>
              <a:buFont typeface="Arial"/>
              <a:buNone/>
            </a:pPr>
            <a:r>
              <a:rPr b="1" i="0" lang="en-US" sz="37888" u="none" cap="none" strike="noStrike">
                <a:solidFill>
                  <a:srgbClr val="EFEFEF"/>
                </a:solidFill>
                <a:latin typeface="Arial"/>
                <a:ea typeface="Arial"/>
                <a:cs typeface="Arial"/>
                <a:sym typeface="Arial"/>
              </a:rPr>
              <a:t>00</a:t>
            </a:r>
            <a:endParaRPr b="0" i="0" sz="1400" u="none" cap="none" strike="noStrike">
              <a:solidFill>
                <a:srgbClr val="000000"/>
              </a:solidFill>
              <a:latin typeface="Arial"/>
              <a:ea typeface="Arial"/>
              <a:cs typeface="Arial"/>
              <a:sym typeface="Arial"/>
            </a:endParaRPr>
          </a:p>
        </p:txBody>
      </p:sp>
      <p:sp>
        <p:nvSpPr>
          <p:cNvPr id="187" name="Google Shape;187;p25"/>
          <p:cNvSpPr txBox="1"/>
          <p:nvPr/>
        </p:nvSpPr>
        <p:spPr>
          <a:xfrm>
            <a:off x="6982691" y="3423551"/>
            <a:ext cx="6118168" cy="650947"/>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000"/>
              <a:buFont typeface="Arial"/>
              <a:buNone/>
            </a:pPr>
            <a:r>
              <a:rPr b="1" i="0" lang="en-US" sz="4500" u="none" cap="none" strike="noStrike">
                <a:solidFill>
                  <a:srgbClr val="343434"/>
                </a:solidFill>
                <a:latin typeface="Calibri"/>
                <a:ea typeface="Calibri"/>
                <a:cs typeface="Calibri"/>
                <a:sym typeface="Calibri"/>
              </a:rPr>
              <a:t>Εισαγωγική Αξιολόγηση</a:t>
            </a:r>
            <a:endParaRPr b="0" i="0" sz="4500" u="none" cap="none" strike="noStrike">
              <a:solidFill>
                <a:srgbClr val="000000"/>
              </a:solidFill>
              <a:latin typeface="Calibri"/>
              <a:ea typeface="Calibri"/>
              <a:cs typeface="Calibri"/>
              <a:sym typeface="Calibri"/>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9" name="Shape 809"/>
        <p:cNvGrpSpPr/>
        <p:nvPr/>
      </p:nvGrpSpPr>
      <p:grpSpPr>
        <a:xfrm>
          <a:off x="0" y="0"/>
          <a:ext cx="0" cy="0"/>
          <a:chOff x="0" y="0"/>
          <a:chExt cx="0" cy="0"/>
        </a:xfrm>
      </p:grpSpPr>
      <p:sp>
        <p:nvSpPr>
          <p:cNvPr id="810" name="Google Shape;810;p61"/>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rgbClr val="244061"/>
                </a:solidFill>
                <a:latin typeface="Calibri"/>
                <a:ea typeface="Calibri"/>
                <a:cs typeface="Calibri"/>
                <a:sym typeface="Calibri"/>
              </a:rPr>
              <a:t>Εντοπισμός περιεχομένου που δημιουργείται </a:t>
            </a:r>
            <a:br>
              <a:rPr b="1" lang="en-US">
                <a:solidFill>
                  <a:srgbClr val="244061"/>
                </a:solidFill>
                <a:latin typeface="Calibri"/>
                <a:ea typeface="Calibri"/>
                <a:cs typeface="Calibri"/>
                <a:sym typeface="Calibri"/>
              </a:rPr>
            </a:br>
            <a:r>
              <a:rPr b="1" lang="en-US">
                <a:solidFill>
                  <a:srgbClr val="244061"/>
                </a:solidFill>
                <a:latin typeface="Calibri"/>
                <a:ea typeface="Calibri"/>
                <a:cs typeface="Calibri"/>
                <a:sym typeface="Calibri"/>
              </a:rPr>
              <a:t>με τεχνητή νοημοσύνη </a:t>
            </a:r>
            <a:endParaRPr b="1">
              <a:solidFill>
                <a:srgbClr val="244061"/>
              </a:solidFill>
              <a:latin typeface="Calibri"/>
              <a:ea typeface="Calibri"/>
              <a:cs typeface="Calibri"/>
              <a:sym typeface="Calibri"/>
            </a:endParaRPr>
          </a:p>
        </p:txBody>
      </p:sp>
      <p:sp>
        <p:nvSpPr>
          <p:cNvPr id="811" name="Google Shape;811;p61"/>
          <p:cNvSpPr txBox="1"/>
          <p:nvPr>
            <p:ph idx="1" type="subTitle"/>
          </p:nvPr>
        </p:nvSpPr>
        <p:spPr>
          <a:xfrm>
            <a:off x="503883" y="2592999"/>
            <a:ext cx="9124211" cy="7059304"/>
          </a:xfrm>
          <a:prstGeom prst="rect">
            <a:avLst/>
          </a:prstGeom>
          <a:noFill/>
          <a:ln>
            <a:noFill/>
          </a:ln>
        </p:spPr>
        <p:txBody>
          <a:bodyPr anchorCtr="0" anchor="t" bIns="45700" lIns="91425" spcFirstLastPara="1" rIns="91425" wrap="square" tIns="45700">
            <a:normAutofit/>
          </a:bodyPr>
          <a:lstStyle/>
          <a:p>
            <a:pPr indent="-431800" lvl="0" marL="457200" rtl="0" algn="ctr">
              <a:lnSpc>
                <a:spcPct val="100000"/>
              </a:lnSpc>
              <a:spcBef>
                <a:spcPts val="640"/>
              </a:spcBef>
              <a:spcAft>
                <a:spcPts val="0"/>
              </a:spcAft>
              <a:buClr>
                <a:srgbClr val="888888"/>
              </a:buClr>
              <a:buSzPts val="3200"/>
              <a:buNone/>
            </a:pPr>
            <a:r>
              <a:t/>
            </a:r>
            <a:endParaRPr>
              <a:solidFill>
                <a:schemeClr val="dk1"/>
              </a:solidFill>
            </a:endParaRPr>
          </a:p>
          <a:p>
            <a:pPr indent="-431800" lvl="0" marL="457200" rtl="0" algn="ctr">
              <a:lnSpc>
                <a:spcPct val="100000"/>
              </a:lnSpc>
              <a:spcBef>
                <a:spcPts val="640"/>
              </a:spcBef>
              <a:spcAft>
                <a:spcPts val="0"/>
              </a:spcAft>
              <a:buClr>
                <a:srgbClr val="888888"/>
              </a:buClr>
              <a:buSzPts val="3200"/>
              <a:buNone/>
            </a:pPr>
            <a:r>
              <a:rPr lang="en-US">
                <a:solidFill>
                  <a:schemeClr val="dk1"/>
                </a:solidFill>
              </a:rPr>
              <a:t>Παρόλο που η Τεχνητή Νοημοσύνη γίνεται ολοένα και πιο εξελιγμένη, αναπτύσσονται εργαλεία που μπορούν να βοηθήσουν. </a:t>
            </a:r>
            <a:endParaRPr/>
          </a:p>
          <a:p>
            <a:pPr indent="-431800" lvl="0" marL="457200" rtl="0" algn="ctr">
              <a:lnSpc>
                <a:spcPct val="100000"/>
              </a:lnSpc>
              <a:spcBef>
                <a:spcPts val="640"/>
              </a:spcBef>
              <a:spcAft>
                <a:spcPts val="0"/>
              </a:spcAft>
              <a:buClr>
                <a:srgbClr val="888888"/>
              </a:buClr>
              <a:buSzPts val="3200"/>
              <a:buNone/>
            </a:pPr>
            <a:r>
              <a:t/>
            </a:r>
            <a:endParaRPr>
              <a:solidFill>
                <a:schemeClr val="dk1"/>
              </a:solidFill>
            </a:endParaRPr>
          </a:p>
          <a:p>
            <a:pPr indent="-431800" lvl="0" marL="457200" rtl="0" algn="ctr">
              <a:lnSpc>
                <a:spcPct val="100000"/>
              </a:lnSpc>
              <a:spcBef>
                <a:spcPts val="640"/>
              </a:spcBef>
              <a:spcAft>
                <a:spcPts val="0"/>
              </a:spcAft>
              <a:buClr>
                <a:srgbClr val="888888"/>
              </a:buClr>
              <a:buSzPts val="3200"/>
              <a:buNone/>
            </a:pPr>
            <a:r>
              <a:rPr lang="en-US">
                <a:solidFill>
                  <a:schemeClr val="dk1"/>
                </a:solidFill>
              </a:rPr>
              <a:t>Μερικά παραδείγματα περιλαμβάνουν:Deepware.ai (για ανίχνευση βίντεο)GPT-2 Output Detector ή AI Text Classifier (για ανίχνευση κειμένου – αν και αυτά εξελίσσονται συνεχώς)</a:t>
            </a:r>
            <a:endParaRPr>
              <a:solidFill>
                <a:schemeClr val="dk1"/>
              </a:solidFill>
            </a:endParaRPr>
          </a:p>
        </p:txBody>
      </p:sp>
      <p:sp>
        <p:nvSpPr>
          <p:cNvPr id="812" name="Google Shape;812;p61"/>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813" name="Google Shape;813;p61"/>
          <p:cNvGrpSpPr/>
          <p:nvPr/>
        </p:nvGrpSpPr>
        <p:grpSpPr>
          <a:xfrm>
            <a:off x="790770" y="-112458"/>
            <a:ext cx="1427175" cy="786776"/>
            <a:chOff x="0" y="-38100"/>
            <a:chExt cx="373234" cy="205757"/>
          </a:xfrm>
        </p:grpSpPr>
        <p:sp>
          <p:nvSpPr>
            <p:cNvPr id="814" name="Google Shape;814;p61"/>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15" name="Google Shape;815;p61"/>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16" name="Google Shape;816;p61"/>
          <p:cNvGrpSpPr/>
          <p:nvPr/>
        </p:nvGrpSpPr>
        <p:grpSpPr>
          <a:xfrm>
            <a:off x="0" y="-112458"/>
            <a:ext cx="315272" cy="786776"/>
            <a:chOff x="0" y="-38100"/>
            <a:chExt cx="82450" cy="205757"/>
          </a:xfrm>
        </p:grpSpPr>
        <p:sp>
          <p:nvSpPr>
            <p:cNvPr id="817" name="Google Shape;817;p61"/>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18" name="Google Shape;818;p61"/>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19" name="Google Shape;819;p61"/>
          <p:cNvGrpSpPr/>
          <p:nvPr/>
        </p:nvGrpSpPr>
        <p:grpSpPr>
          <a:xfrm>
            <a:off x="0" y="1116904"/>
            <a:ext cx="503883" cy="1931922"/>
            <a:chOff x="0" y="-38100"/>
            <a:chExt cx="131775" cy="505235"/>
          </a:xfrm>
        </p:grpSpPr>
        <p:sp>
          <p:nvSpPr>
            <p:cNvPr id="820" name="Google Shape;820;p61"/>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21" name="Google Shape;821;p61"/>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822" name="Google Shape;822;p61"/>
          <p:cNvPicPr preferRelativeResize="0"/>
          <p:nvPr/>
        </p:nvPicPr>
        <p:blipFill rotWithShape="1">
          <a:blip r:embed="rId4">
            <a:alphaModFix/>
          </a:blip>
          <a:srcRect b="0" l="0" r="0" t="0"/>
          <a:stretch/>
        </p:blipFill>
        <p:spPr>
          <a:xfrm>
            <a:off x="11119034" y="2592999"/>
            <a:ext cx="6322803" cy="6322803"/>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6" name="Shape 826"/>
        <p:cNvGrpSpPr/>
        <p:nvPr/>
      </p:nvGrpSpPr>
      <p:grpSpPr>
        <a:xfrm>
          <a:off x="0" y="0"/>
          <a:ext cx="0" cy="0"/>
          <a:chOff x="0" y="0"/>
          <a:chExt cx="0" cy="0"/>
        </a:xfrm>
      </p:grpSpPr>
      <p:sp>
        <p:nvSpPr>
          <p:cNvPr id="827" name="Google Shape;827;p62"/>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100000"/>
              </a:lnSpc>
              <a:spcBef>
                <a:spcPts val="0"/>
              </a:spcBef>
              <a:spcAft>
                <a:spcPts val="0"/>
              </a:spcAft>
              <a:buClr>
                <a:schemeClr val="dk1"/>
              </a:buClr>
              <a:buSzPct val="45454"/>
              <a:buNone/>
            </a:pPr>
            <a:r>
              <a:rPr b="1" lang="en-US">
                <a:solidFill>
                  <a:schemeClr val="dk2"/>
                </a:solidFill>
                <a:latin typeface="Calibri"/>
                <a:ea typeface="Calibri"/>
                <a:cs typeface="Calibri"/>
                <a:sym typeface="Calibri"/>
              </a:rPr>
              <a:t>Δραστηριότητα 3: Εντοπισμός περιεχομένου που δημιουργείται </a:t>
            </a:r>
            <a:br>
              <a:rPr b="1" lang="en-US">
                <a:solidFill>
                  <a:schemeClr val="dk2"/>
                </a:solidFill>
                <a:latin typeface="Calibri"/>
                <a:ea typeface="Calibri"/>
                <a:cs typeface="Calibri"/>
                <a:sym typeface="Calibri"/>
              </a:rPr>
            </a:br>
            <a:r>
              <a:rPr b="1" lang="en-US">
                <a:solidFill>
                  <a:schemeClr val="dk2"/>
                </a:solidFill>
                <a:latin typeface="Calibri"/>
                <a:ea typeface="Calibri"/>
                <a:cs typeface="Calibri"/>
                <a:sym typeface="Calibri"/>
              </a:rPr>
              <a:t>με τεχνητή νοημοσύνη </a:t>
            </a:r>
            <a:endParaRPr>
              <a:solidFill>
                <a:schemeClr val="dk2"/>
              </a:solidFill>
              <a:latin typeface="Calibri"/>
              <a:ea typeface="Calibri"/>
              <a:cs typeface="Calibri"/>
              <a:sym typeface="Calibri"/>
            </a:endParaRPr>
          </a:p>
        </p:txBody>
      </p:sp>
      <p:sp>
        <p:nvSpPr>
          <p:cNvPr id="828" name="Google Shape;828;p62"/>
          <p:cNvSpPr txBox="1"/>
          <p:nvPr>
            <p:ph idx="1" type="subTitle"/>
          </p:nvPr>
        </p:nvSpPr>
        <p:spPr>
          <a:xfrm>
            <a:off x="1013345" y="2589663"/>
            <a:ext cx="8937480" cy="7059304"/>
          </a:xfrm>
          <a:prstGeom prst="rect">
            <a:avLst/>
          </a:prstGeom>
          <a:noFill/>
          <a:ln>
            <a:noFill/>
          </a:ln>
        </p:spPr>
        <p:txBody>
          <a:bodyPr anchorCtr="0" anchor="t" bIns="45700" lIns="91425" spcFirstLastPara="1" rIns="91425" wrap="square" tIns="45700">
            <a:normAutofit lnSpcReduction="10000"/>
          </a:bodyPr>
          <a:lstStyle/>
          <a:p>
            <a:pPr indent="-431800" lvl="0" marL="457200" rtl="0" algn="ctr">
              <a:lnSpc>
                <a:spcPct val="100000"/>
              </a:lnSpc>
              <a:spcBef>
                <a:spcPts val="640"/>
              </a:spcBef>
              <a:spcAft>
                <a:spcPts val="0"/>
              </a:spcAft>
              <a:buClr>
                <a:srgbClr val="888888"/>
              </a:buClr>
              <a:buSzPts val="3200"/>
              <a:buNone/>
            </a:pPr>
            <a:r>
              <a:rPr lang="en-US" sz="3800">
                <a:solidFill>
                  <a:schemeClr val="dk1"/>
                </a:solidFill>
              </a:rPr>
              <a:t>Οι συμμετέχοντες λαμβάνουν δείγματα περιεχομένου (κείμενα, εικόνες ή βίντεο) που περιλαμβάνουν συνδυασμό υλικού παραγόμενου από Τεχνητή Νοημοσύνη και υλικού που έχει δημιουργηθεί από ανθρώπους.</a:t>
            </a:r>
            <a:endParaRPr sz="3800">
              <a:solidFill>
                <a:schemeClr val="dk1"/>
              </a:solidFill>
            </a:endParaRPr>
          </a:p>
          <a:p>
            <a:pPr indent="-431800" lvl="0" marL="457200" rtl="0" algn="ctr">
              <a:lnSpc>
                <a:spcPct val="100000"/>
              </a:lnSpc>
              <a:spcBef>
                <a:spcPts val="640"/>
              </a:spcBef>
              <a:spcAft>
                <a:spcPts val="0"/>
              </a:spcAft>
              <a:buClr>
                <a:srgbClr val="888888"/>
              </a:buClr>
              <a:buSzPts val="3200"/>
              <a:buNone/>
            </a:pPr>
            <a:r>
              <a:t/>
            </a:r>
            <a:endParaRPr sz="3800">
              <a:solidFill>
                <a:schemeClr val="dk1"/>
              </a:solidFill>
            </a:endParaRPr>
          </a:p>
          <a:p>
            <a:pPr indent="-431800" lvl="0" marL="457200" rtl="0" algn="ctr">
              <a:lnSpc>
                <a:spcPct val="100000"/>
              </a:lnSpc>
              <a:spcBef>
                <a:spcPts val="640"/>
              </a:spcBef>
              <a:spcAft>
                <a:spcPts val="0"/>
              </a:spcAft>
              <a:buClr>
                <a:srgbClr val="888888"/>
              </a:buClr>
              <a:buSzPts val="3200"/>
              <a:buNone/>
            </a:pPr>
            <a:r>
              <a:rPr lang="en-US" sz="3800">
                <a:solidFill>
                  <a:schemeClr val="dk1"/>
                </a:solidFill>
              </a:rPr>
              <a:t>Χρησιμοποιώντας τις κριτικές τους δεξιότητες και τα προτεινόμενα εργαλεία ανίχνευσης, αξιολογούν εάν κάθε δείγμα είναι ανθρώπινης ή τεχνητής προέλευσης.</a:t>
            </a:r>
            <a:endParaRPr/>
          </a:p>
        </p:txBody>
      </p:sp>
      <p:sp>
        <p:nvSpPr>
          <p:cNvPr id="829" name="Google Shape;829;p62"/>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830" name="Google Shape;830;p62"/>
          <p:cNvGrpSpPr/>
          <p:nvPr/>
        </p:nvGrpSpPr>
        <p:grpSpPr>
          <a:xfrm>
            <a:off x="790770" y="-112458"/>
            <a:ext cx="1427175" cy="786776"/>
            <a:chOff x="0" y="-38100"/>
            <a:chExt cx="373234" cy="205757"/>
          </a:xfrm>
        </p:grpSpPr>
        <p:sp>
          <p:nvSpPr>
            <p:cNvPr id="831" name="Google Shape;831;p62"/>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32" name="Google Shape;832;p62"/>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33" name="Google Shape;833;p62"/>
          <p:cNvGrpSpPr/>
          <p:nvPr/>
        </p:nvGrpSpPr>
        <p:grpSpPr>
          <a:xfrm>
            <a:off x="0" y="-112458"/>
            <a:ext cx="315272" cy="786776"/>
            <a:chOff x="0" y="-38100"/>
            <a:chExt cx="82450" cy="205757"/>
          </a:xfrm>
        </p:grpSpPr>
        <p:sp>
          <p:nvSpPr>
            <p:cNvPr id="834" name="Google Shape;834;p62"/>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35" name="Google Shape;835;p62"/>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36" name="Google Shape;836;p62"/>
          <p:cNvGrpSpPr/>
          <p:nvPr/>
        </p:nvGrpSpPr>
        <p:grpSpPr>
          <a:xfrm>
            <a:off x="0" y="1116904"/>
            <a:ext cx="503883" cy="1931922"/>
            <a:chOff x="0" y="-38100"/>
            <a:chExt cx="131775" cy="505235"/>
          </a:xfrm>
        </p:grpSpPr>
        <p:sp>
          <p:nvSpPr>
            <p:cNvPr id="837" name="Google Shape;837;p62"/>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38" name="Google Shape;838;p62"/>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839" name="Google Shape;839;p62"/>
          <p:cNvPicPr preferRelativeResize="0"/>
          <p:nvPr/>
        </p:nvPicPr>
        <p:blipFill rotWithShape="1">
          <a:blip r:embed="rId4">
            <a:alphaModFix/>
          </a:blip>
          <a:srcRect b="0" l="0" r="0" t="0"/>
          <a:stretch/>
        </p:blipFill>
        <p:spPr>
          <a:xfrm>
            <a:off x="11193437" y="3048822"/>
            <a:ext cx="6248400" cy="5207000"/>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3" name="Shape 843"/>
        <p:cNvGrpSpPr/>
        <p:nvPr/>
      </p:nvGrpSpPr>
      <p:grpSpPr>
        <a:xfrm>
          <a:off x="0" y="0"/>
          <a:ext cx="0" cy="0"/>
          <a:chOff x="0" y="0"/>
          <a:chExt cx="0" cy="0"/>
        </a:xfrm>
      </p:grpSpPr>
      <p:sp>
        <p:nvSpPr>
          <p:cNvPr id="844" name="Google Shape;844;p63"/>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100000"/>
              </a:lnSpc>
              <a:spcBef>
                <a:spcPts val="0"/>
              </a:spcBef>
              <a:spcAft>
                <a:spcPts val="0"/>
              </a:spcAft>
              <a:buSzPct val="45454"/>
              <a:buNone/>
            </a:pPr>
            <a:r>
              <a:rPr b="1" lang="en-US">
                <a:solidFill>
                  <a:schemeClr val="dk2"/>
                </a:solidFill>
                <a:latin typeface="Calibri"/>
                <a:ea typeface="Calibri"/>
                <a:cs typeface="Calibri"/>
                <a:sym typeface="Calibri"/>
              </a:rPr>
              <a:t>Δραστηριότητα 3: Εντοπισμός περιεχομένου που δημιουργείται </a:t>
            </a:r>
            <a:br>
              <a:rPr b="1" lang="en-US">
                <a:solidFill>
                  <a:schemeClr val="dk2"/>
                </a:solidFill>
                <a:latin typeface="Calibri"/>
                <a:ea typeface="Calibri"/>
                <a:cs typeface="Calibri"/>
                <a:sym typeface="Calibri"/>
              </a:rPr>
            </a:br>
            <a:r>
              <a:rPr b="1" lang="en-US">
                <a:solidFill>
                  <a:schemeClr val="dk2"/>
                </a:solidFill>
                <a:latin typeface="Calibri"/>
                <a:ea typeface="Calibri"/>
                <a:cs typeface="Calibri"/>
                <a:sym typeface="Calibri"/>
              </a:rPr>
              <a:t>με τεχνητή νοημοσύνη </a:t>
            </a:r>
            <a:endParaRPr/>
          </a:p>
        </p:txBody>
      </p:sp>
      <p:sp>
        <p:nvSpPr>
          <p:cNvPr id="845" name="Google Shape;845;p63"/>
          <p:cNvSpPr txBox="1"/>
          <p:nvPr>
            <p:ph idx="1" type="subTitle"/>
          </p:nvPr>
        </p:nvSpPr>
        <p:spPr>
          <a:xfrm>
            <a:off x="1013345" y="2589663"/>
            <a:ext cx="8937480" cy="7059304"/>
          </a:xfrm>
          <a:prstGeom prst="rect">
            <a:avLst/>
          </a:prstGeom>
          <a:noFill/>
          <a:ln>
            <a:noFill/>
          </a:ln>
        </p:spPr>
        <p:txBody>
          <a:bodyPr anchorCtr="0" anchor="t" bIns="45700" lIns="91425" spcFirstLastPara="1" rIns="91425" wrap="square" tIns="45700">
            <a:normAutofit/>
          </a:bodyPr>
          <a:lstStyle/>
          <a:p>
            <a:pPr indent="-431800" lvl="0" marL="457200" rtl="0" algn="ctr">
              <a:lnSpc>
                <a:spcPct val="100000"/>
              </a:lnSpc>
              <a:spcBef>
                <a:spcPts val="640"/>
              </a:spcBef>
              <a:spcAft>
                <a:spcPts val="0"/>
              </a:spcAft>
              <a:buClr>
                <a:srgbClr val="888888"/>
              </a:buClr>
              <a:buSzPts val="3200"/>
              <a:buNone/>
            </a:pPr>
            <a:r>
              <a:rPr lang="en-US" sz="3800">
                <a:solidFill>
                  <a:schemeClr val="dk1"/>
                </a:solidFill>
              </a:rPr>
              <a:t>Oι συμμετέχοντες/ουσες ολοκληρώνουν μια αναστοχαστική δραστηριότητα, όπου συζητούν τη διαδικασία ανίχνευσης που ακολούθησαν και τις πιθανές συνέπειες της χρήσης μέσων που παράγονται από Τεχνητή Νοημοσύνη στην εμπιστοσύνη προς το ψηφιακό περιεχόμενο, με δυνατότητα προαιρετικής ανάρτησης των σκέψεών τους σε κοινόχρηστο πίνακα συζήτησης.</a:t>
            </a:r>
            <a:endParaRPr/>
          </a:p>
        </p:txBody>
      </p:sp>
      <p:sp>
        <p:nvSpPr>
          <p:cNvPr id="846" name="Google Shape;846;p63"/>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847" name="Google Shape;847;p63"/>
          <p:cNvGrpSpPr/>
          <p:nvPr/>
        </p:nvGrpSpPr>
        <p:grpSpPr>
          <a:xfrm>
            <a:off x="790770" y="-112458"/>
            <a:ext cx="1427175" cy="786776"/>
            <a:chOff x="0" y="-38100"/>
            <a:chExt cx="373234" cy="205757"/>
          </a:xfrm>
        </p:grpSpPr>
        <p:sp>
          <p:nvSpPr>
            <p:cNvPr id="848" name="Google Shape;848;p63"/>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49" name="Google Shape;849;p63"/>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50" name="Google Shape;850;p63"/>
          <p:cNvGrpSpPr/>
          <p:nvPr/>
        </p:nvGrpSpPr>
        <p:grpSpPr>
          <a:xfrm>
            <a:off x="0" y="-112458"/>
            <a:ext cx="315272" cy="786776"/>
            <a:chOff x="0" y="-38100"/>
            <a:chExt cx="82450" cy="205757"/>
          </a:xfrm>
        </p:grpSpPr>
        <p:sp>
          <p:nvSpPr>
            <p:cNvPr id="851" name="Google Shape;851;p63"/>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52" name="Google Shape;852;p63"/>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53" name="Google Shape;853;p63"/>
          <p:cNvGrpSpPr/>
          <p:nvPr/>
        </p:nvGrpSpPr>
        <p:grpSpPr>
          <a:xfrm>
            <a:off x="0" y="1116904"/>
            <a:ext cx="503883" cy="1931922"/>
            <a:chOff x="0" y="-38100"/>
            <a:chExt cx="131775" cy="505235"/>
          </a:xfrm>
        </p:grpSpPr>
        <p:sp>
          <p:nvSpPr>
            <p:cNvPr id="854" name="Google Shape;854;p63"/>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55" name="Google Shape;855;p63"/>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856" name="Google Shape;856;p63"/>
          <p:cNvPicPr preferRelativeResize="0"/>
          <p:nvPr/>
        </p:nvPicPr>
        <p:blipFill rotWithShape="1">
          <a:blip r:embed="rId4">
            <a:alphaModFix/>
          </a:blip>
          <a:srcRect b="0" l="0" r="0" t="0"/>
          <a:stretch/>
        </p:blipFill>
        <p:spPr>
          <a:xfrm>
            <a:off x="10862732" y="2844800"/>
            <a:ext cx="6841067" cy="5130800"/>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0" name="Shape 860"/>
        <p:cNvGrpSpPr/>
        <p:nvPr/>
      </p:nvGrpSpPr>
      <p:grpSpPr>
        <a:xfrm>
          <a:off x="0" y="0"/>
          <a:ext cx="0" cy="0"/>
          <a:chOff x="0" y="0"/>
          <a:chExt cx="0" cy="0"/>
        </a:xfrm>
      </p:grpSpPr>
      <p:sp>
        <p:nvSpPr>
          <p:cNvPr id="861" name="Google Shape;861;p64"/>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Calibri"/>
                <a:ea typeface="Calibri"/>
                <a:cs typeface="Calibri"/>
                <a:sym typeface="Calibri"/>
              </a:rPr>
              <a:t>Κύρια συμπεράσματα</a:t>
            </a:r>
            <a:endParaRPr b="1">
              <a:latin typeface="Calibri"/>
              <a:ea typeface="Calibri"/>
              <a:cs typeface="Calibri"/>
              <a:sym typeface="Calibri"/>
            </a:endParaRPr>
          </a:p>
        </p:txBody>
      </p:sp>
      <p:sp>
        <p:nvSpPr>
          <p:cNvPr id="862" name="Google Shape;862;p64"/>
          <p:cNvSpPr txBox="1"/>
          <p:nvPr>
            <p:ph idx="1" type="subTitle"/>
          </p:nvPr>
        </p:nvSpPr>
        <p:spPr>
          <a:xfrm>
            <a:off x="503883" y="2592999"/>
            <a:ext cx="11311599" cy="7059304"/>
          </a:xfrm>
          <a:prstGeom prst="rect">
            <a:avLst/>
          </a:prstGeom>
          <a:noFill/>
          <a:ln>
            <a:noFill/>
          </a:ln>
        </p:spPr>
        <p:txBody>
          <a:bodyPr anchorCtr="0" anchor="t" bIns="45700" lIns="91425" spcFirstLastPara="1" rIns="91425" wrap="square" tIns="45700">
            <a:normAutofit/>
          </a:bodyPr>
          <a:lstStyle/>
          <a:p>
            <a:pPr indent="-457200" lvl="0" marL="482600" rtl="0" algn="l">
              <a:lnSpc>
                <a:spcPct val="100000"/>
              </a:lnSpc>
              <a:spcBef>
                <a:spcPts val="640"/>
              </a:spcBef>
              <a:spcAft>
                <a:spcPts val="0"/>
              </a:spcAft>
              <a:buSzPts val="3200"/>
              <a:buFont typeface="Arial"/>
              <a:buChar char="•"/>
            </a:pPr>
            <a:r>
              <a:rPr lang="en-US">
                <a:solidFill>
                  <a:schemeClr val="dk1"/>
                </a:solidFill>
              </a:rPr>
              <a:t>Οι δομημένες μέθοδοι αξιολόγησης, όπως τα πλαίσια CRAAP και SIFT, αποτελούν αναντικατάστατα εργαλεία για την κριτική ανάλυση της διαδικτυακής πληροφορίας.</a:t>
            </a:r>
            <a:endParaRPr>
              <a:solidFill>
                <a:schemeClr val="dk1"/>
              </a:solidFill>
            </a:endParaRPr>
          </a:p>
          <a:p>
            <a:pPr indent="-457200" lvl="0" marL="482600" rtl="0" algn="l">
              <a:lnSpc>
                <a:spcPct val="100000"/>
              </a:lnSpc>
              <a:spcBef>
                <a:spcPts val="640"/>
              </a:spcBef>
              <a:spcAft>
                <a:spcPts val="0"/>
              </a:spcAft>
              <a:buSzPts val="3200"/>
              <a:buFont typeface="Arial"/>
              <a:buChar char="•"/>
            </a:pPr>
            <a:r>
              <a:rPr lang="en-US">
                <a:solidFill>
                  <a:schemeClr val="dk1"/>
                </a:solidFill>
              </a:rPr>
              <a:t>Η αποτελεσματική ανίχνευση παραπληροφόρησης προϋποθέτει τον συνδυασμό συστηματικών πλαισίων και ευέλικτων τεχνικών επαλήθευσης.</a:t>
            </a:r>
            <a:endParaRPr>
              <a:solidFill>
                <a:schemeClr val="dk1"/>
              </a:solidFill>
            </a:endParaRPr>
          </a:p>
          <a:p>
            <a:pPr indent="-457200" lvl="0" marL="482600" rtl="0" algn="l">
              <a:lnSpc>
                <a:spcPct val="100000"/>
              </a:lnSpc>
              <a:spcBef>
                <a:spcPts val="640"/>
              </a:spcBef>
              <a:spcAft>
                <a:spcPts val="0"/>
              </a:spcAft>
              <a:buSzPts val="3200"/>
              <a:buFont typeface="Arial"/>
              <a:buChar char="•"/>
            </a:pPr>
            <a:r>
              <a:rPr lang="en-US">
                <a:solidFill>
                  <a:schemeClr val="dk1"/>
                </a:solidFill>
              </a:rPr>
              <a:t>Η άνοδος περιεχομένου που παράγεται μέσω Τεχνητής Νοημοσύνης εισάγει νέες πολυπλοκότητες, καθιστώντας κρίσιμη την ικανότητα αναγνώρισης λεπτών «ενδείξεων» συνθετικών μέσων.</a:t>
            </a:r>
            <a:endParaRPr>
              <a:solidFill>
                <a:schemeClr val="dk1"/>
              </a:solidFill>
            </a:endParaRPr>
          </a:p>
          <a:p>
            <a:pPr indent="-457200" lvl="0" marL="482600" rtl="0" algn="l">
              <a:lnSpc>
                <a:spcPct val="100000"/>
              </a:lnSpc>
              <a:spcBef>
                <a:spcPts val="640"/>
              </a:spcBef>
              <a:spcAft>
                <a:spcPts val="0"/>
              </a:spcAft>
              <a:buSzPts val="3200"/>
              <a:buFont typeface="Arial"/>
              <a:buChar char="•"/>
            </a:pPr>
            <a:r>
              <a:rPr lang="en-US">
                <a:solidFill>
                  <a:schemeClr val="dk1"/>
                </a:solidFill>
              </a:rPr>
              <a:t>Η ανάπτυξη κριτικής και διερευνητικής στάσης είναι θεμελιώδης για την πλοήγηση στο εξελισσόμενο ψηφιακό περιβάλλον και τη λήψη τεκμηριωμένων αποφάσεων.</a:t>
            </a:r>
            <a:endParaRPr>
              <a:solidFill>
                <a:schemeClr val="dk1"/>
              </a:solidFill>
            </a:endParaRPr>
          </a:p>
        </p:txBody>
      </p:sp>
      <p:sp>
        <p:nvSpPr>
          <p:cNvPr id="863" name="Google Shape;863;p64"/>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864" name="Google Shape;864;p64"/>
          <p:cNvGrpSpPr/>
          <p:nvPr/>
        </p:nvGrpSpPr>
        <p:grpSpPr>
          <a:xfrm>
            <a:off x="790770" y="-112458"/>
            <a:ext cx="1427175" cy="786776"/>
            <a:chOff x="0" y="-38100"/>
            <a:chExt cx="373234" cy="205757"/>
          </a:xfrm>
        </p:grpSpPr>
        <p:sp>
          <p:nvSpPr>
            <p:cNvPr id="865" name="Google Shape;865;p64"/>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66" name="Google Shape;866;p64"/>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67" name="Google Shape;867;p64"/>
          <p:cNvGrpSpPr/>
          <p:nvPr/>
        </p:nvGrpSpPr>
        <p:grpSpPr>
          <a:xfrm>
            <a:off x="0" y="-112458"/>
            <a:ext cx="315272" cy="786776"/>
            <a:chOff x="0" y="-38100"/>
            <a:chExt cx="82450" cy="205757"/>
          </a:xfrm>
        </p:grpSpPr>
        <p:sp>
          <p:nvSpPr>
            <p:cNvPr id="868" name="Google Shape;868;p64"/>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69" name="Google Shape;869;p64"/>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70" name="Google Shape;870;p64"/>
          <p:cNvGrpSpPr/>
          <p:nvPr/>
        </p:nvGrpSpPr>
        <p:grpSpPr>
          <a:xfrm>
            <a:off x="0" y="1116904"/>
            <a:ext cx="503883" cy="1931922"/>
            <a:chOff x="0" y="-38100"/>
            <a:chExt cx="131775" cy="505235"/>
          </a:xfrm>
        </p:grpSpPr>
        <p:sp>
          <p:nvSpPr>
            <p:cNvPr id="871" name="Google Shape;871;p64"/>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72" name="Google Shape;872;p64"/>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873" name="Google Shape;873;p64"/>
          <p:cNvPicPr preferRelativeResize="0"/>
          <p:nvPr/>
        </p:nvPicPr>
        <p:blipFill rotWithShape="1">
          <a:blip r:embed="rId4">
            <a:alphaModFix/>
          </a:blip>
          <a:srcRect b="0" l="0" r="0" t="0"/>
          <a:stretch/>
        </p:blipFill>
        <p:spPr>
          <a:xfrm>
            <a:off x="12319365" y="3443268"/>
            <a:ext cx="5026470" cy="4284308"/>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7" name="Shape 877"/>
        <p:cNvGrpSpPr/>
        <p:nvPr/>
      </p:nvGrpSpPr>
      <p:grpSpPr>
        <a:xfrm>
          <a:off x="0" y="0"/>
          <a:ext cx="0" cy="0"/>
          <a:chOff x="0" y="0"/>
          <a:chExt cx="0" cy="0"/>
        </a:xfrm>
      </p:grpSpPr>
      <p:sp>
        <p:nvSpPr>
          <p:cNvPr id="878" name="Google Shape;878;p65"/>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79" name="Google Shape;879;p65"/>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80" name="Google Shape;880;p65"/>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881" name="Google Shape;881;p65"/>
          <p:cNvGrpSpPr/>
          <p:nvPr/>
        </p:nvGrpSpPr>
        <p:grpSpPr>
          <a:xfrm>
            <a:off x="6111849" y="2794410"/>
            <a:ext cx="9017315" cy="2168895"/>
            <a:chOff x="0" y="-47625"/>
            <a:chExt cx="1484188" cy="418826"/>
          </a:xfrm>
        </p:grpSpPr>
        <p:sp>
          <p:nvSpPr>
            <p:cNvPr id="882" name="Google Shape;882;p65"/>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83" name="Google Shape;883;p65"/>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84" name="Google Shape;884;p65"/>
          <p:cNvGrpSpPr/>
          <p:nvPr/>
        </p:nvGrpSpPr>
        <p:grpSpPr>
          <a:xfrm>
            <a:off x="-696258" y="-1193133"/>
            <a:ext cx="7178388" cy="12095887"/>
            <a:chOff x="0" y="-57150"/>
            <a:chExt cx="1890604" cy="3185748"/>
          </a:xfrm>
        </p:grpSpPr>
        <p:sp>
          <p:nvSpPr>
            <p:cNvPr id="885" name="Google Shape;885;p65"/>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86" name="Google Shape;886;p65"/>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887" name="Google Shape;887;p65"/>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88" name="Google Shape;888;p65"/>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8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89" name="Google Shape;889;p65"/>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890" name="Google Shape;890;p65"/>
          <p:cNvSpPr txBox="1"/>
          <p:nvPr/>
        </p:nvSpPr>
        <p:spPr>
          <a:xfrm>
            <a:off x="-1725735" y="6821207"/>
            <a:ext cx="5508900" cy="5481900"/>
          </a:xfrm>
          <a:prstGeom prst="rect">
            <a:avLst/>
          </a:prstGeom>
          <a:noFill/>
          <a:ln>
            <a:noFill/>
          </a:ln>
        </p:spPr>
        <p:txBody>
          <a:bodyPr anchorCtr="0" anchor="t" bIns="0" lIns="0" spcFirstLastPara="1" rIns="0" wrap="square" tIns="0">
            <a:spAutoFit/>
          </a:bodyPr>
          <a:lstStyle/>
          <a:p>
            <a:pPr indent="0" lvl="0" marL="0" marR="0" rtl="0" algn="ctr">
              <a:lnSpc>
                <a:spcPct val="93998"/>
              </a:lnSpc>
              <a:spcBef>
                <a:spcPts val="0"/>
              </a:spcBef>
              <a:spcAft>
                <a:spcPts val="0"/>
              </a:spcAft>
              <a:buClr>
                <a:srgbClr val="000000"/>
              </a:buClr>
              <a:buSzPts val="37888"/>
              <a:buFont typeface="Arial"/>
              <a:buNone/>
            </a:pPr>
            <a:r>
              <a:rPr b="1" i="0" lang="en-US" sz="37888" u="none" cap="none" strike="noStrike">
                <a:solidFill>
                  <a:srgbClr val="EFEFEF"/>
                </a:solidFill>
                <a:latin typeface="Arial"/>
                <a:ea typeface="Arial"/>
                <a:cs typeface="Arial"/>
                <a:sym typeface="Arial"/>
              </a:rPr>
              <a:t>03</a:t>
            </a:r>
            <a:endParaRPr b="0" i="0" sz="1400" u="none" cap="none" strike="noStrike">
              <a:solidFill>
                <a:srgbClr val="000000"/>
              </a:solidFill>
              <a:latin typeface="Arial"/>
              <a:ea typeface="Arial"/>
              <a:cs typeface="Arial"/>
              <a:sym typeface="Arial"/>
            </a:endParaRPr>
          </a:p>
        </p:txBody>
      </p:sp>
      <p:sp>
        <p:nvSpPr>
          <p:cNvPr id="891" name="Google Shape;891;p65"/>
          <p:cNvSpPr txBox="1"/>
          <p:nvPr/>
        </p:nvSpPr>
        <p:spPr>
          <a:xfrm>
            <a:off x="7911996" y="5295900"/>
            <a:ext cx="8395740" cy="581698"/>
          </a:xfrm>
          <a:prstGeom prst="rect">
            <a:avLst/>
          </a:prstGeom>
          <a:noFill/>
          <a:ln>
            <a:noFill/>
          </a:ln>
        </p:spPr>
        <p:txBody>
          <a:bodyPr anchorCtr="0" anchor="t" bIns="0" lIns="0" spcFirstLastPara="1" rIns="0" wrap="square" tIns="0">
            <a:spAutoFit/>
          </a:bodyPr>
          <a:lstStyle/>
          <a:p>
            <a:pPr indent="0" lvl="0" marL="0" marR="0" rtl="0" algn="just">
              <a:lnSpc>
                <a:spcPct val="135014"/>
              </a:lnSpc>
              <a:spcBef>
                <a:spcPts val="0"/>
              </a:spcBef>
              <a:spcAft>
                <a:spcPts val="0"/>
              </a:spcAft>
              <a:buClr>
                <a:srgbClr val="000000"/>
              </a:buClr>
              <a:buSzPts val="2800"/>
              <a:buFont typeface="Arial"/>
              <a:buNone/>
            </a:pPr>
            <a:r>
              <a:rPr b="0" i="0" lang="en-US" sz="2800" u="none" cap="none" strike="noStrike">
                <a:solidFill>
                  <a:srgbClr val="343434"/>
                </a:solidFill>
                <a:latin typeface="Calibri"/>
                <a:ea typeface="Calibri"/>
                <a:cs typeface="Calibri"/>
                <a:sym typeface="Calibri"/>
              </a:rPr>
              <a:t>Γραμματισμός στα Μέσα Κοινωνικής Δικτύωσης</a:t>
            </a:r>
            <a:endParaRPr b="0" i="0" sz="2800" u="none" cap="none" strike="noStrike">
              <a:solidFill>
                <a:srgbClr val="000000"/>
              </a:solidFill>
              <a:latin typeface="Calibri"/>
              <a:ea typeface="Calibri"/>
              <a:cs typeface="Calibri"/>
              <a:sym typeface="Calibri"/>
            </a:endParaRPr>
          </a:p>
        </p:txBody>
      </p:sp>
      <p:sp>
        <p:nvSpPr>
          <p:cNvPr id="892" name="Google Shape;892;p65"/>
          <p:cNvSpPr txBox="1"/>
          <p:nvPr/>
        </p:nvSpPr>
        <p:spPr>
          <a:xfrm>
            <a:off x="7911996" y="3395850"/>
            <a:ext cx="9760500" cy="1504386"/>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10400"/>
              <a:buFont typeface="Arial"/>
              <a:buNone/>
            </a:pPr>
            <a:r>
              <a:rPr b="1" i="0" lang="en-US" sz="10400" u="none" cap="none" strike="noStrike">
                <a:solidFill>
                  <a:srgbClr val="343434"/>
                </a:solidFill>
                <a:latin typeface="Arial"/>
                <a:ea typeface="Arial"/>
                <a:cs typeface="Arial"/>
                <a:sym typeface="Arial"/>
              </a:rPr>
              <a:t>Ενότητα 3</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6" name="Shape 896"/>
        <p:cNvGrpSpPr/>
        <p:nvPr/>
      </p:nvGrpSpPr>
      <p:grpSpPr>
        <a:xfrm>
          <a:off x="0" y="0"/>
          <a:ext cx="0" cy="0"/>
          <a:chOff x="0" y="0"/>
          <a:chExt cx="0" cy="0"/>
        </a:xfrm>
      </p:grpSpPr>
      <p:sp>
        <p:nvSpPr>
          <p:cNvPr id="897" name="Google Shape;897;p66"/>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Γραμματισμός στα Μέσα Κοινωνικής Δικτύωσης</a:t>
            </a:r>
            <a:endParaRPr b="1"/>
          </a:p>
        </p:txBody>
      </p:sp>
      <p:sp>
        <p:nvSpPr>
          <p:cNvPr id="898" name="Google Shape;898;p66"/>
          <p:cNvSpPr txBox="1"/>
          <p:nvPr>
            <p:ph idx="1" type="subTitle"/>
          </p:nvPr>
        </p:nvSpPr>
        <p:spPr>
          <a:xfrm>
            <a:off x="1013345" y="2589663"/>
            <a:ext cx="9868015" cy="7059304"/>
          </a:xfrm>
          <a:prstGeom prst="rect">
            <a:avLst/>
          </a:prstGeom>
          <a:noFill/>
          <a:ln>
            <a:noFill/>
          </a:ln>
        </p:spPr>
        <p:txBody>
          <a:bodyPr anchorCtr="0" anchor="t" bIns="45700" lIns="91425" spcFirstLastPara="1" rIns="91425" wrap="square" tIns="45700">
            <a:normAutofit fontScale="92500"/>
          </a:bodyPr>
          <a:lstStyle/>
          <a:p>
            <a:pPr indent="-254000" lvl="0" marL="482600" rtl="0" algn="l">
              <a:lnSpc>
                <a:spcPct val="100000"/>
              </a:lnSpc>
              <a:spcBef>
                <a:spcPts val="640"/>
              </a:spcBef>
              <a:spcAft>
                <a:spcPts val="0"/>
              </a:spcAft>
              <a:buSzPct val="108108"/>
              <a:buFont typeface="Noto Sans Symbols"/>
              <a:buNone/>
            </a:pPr>
            <a:r>
              <a:t/>
            </a:r>
            <a:endParaRPr>
              <a:solidFill>
                <a:schemeClr val="dk1"/>
              </a:solidFill>
              <a:latin typeface="Calibri"/>
              <a:ea typeface="Calibri"/>
              <a:cs typeface="Calibri"/>
              <a:sym typeface="Calibri"/>
            </a:endParaRPr>
          </a:p>
          <a:p>
            <a:pPr indent="-457200" lvl="0" marL="482600" rtl="0" algn="l">
              <a:lnSpc>
                <a:spcPct val="100000"/>
              </a:lnSpc>
              <a:spcBef>
                <a:spcPts val="640"/>
              </a:spcBef>
              <a:spcAft>
                <a:spcPts val="0"/>
              </a:spcAft>
              <a:buSzPct val="108108"/>
              <a:buFont typeface="Noto Sans Symbols"/>
              <a:buChar char="⮚"/>
            </a:pPr>
            <a:r>
              <a:rPr lang="en-US">
                <a:solidFill>
                  <a:schemeClr val="dk1"/>
                </a:solidFill>
                <a:latin typeface="Calibri"/>
                <a:ea typeface="Calibri"/>
                <a:cs typeface="Calibri"/>
                <a:sym typeface="Calibri"/>
              </a:rPr>
              <a:t>Κύριοι Στόχοι:</a:t>
            </a:r>
            <a:endParaRPr/>
          </a:p>
          <a:p>
            <a:pPr indent="-457200" lvl="1" marL="939800" rtl="0" algn="l">
              <a:lnSpc>
                <a:spcPct val="100000"/>
              </a:lnSpc>
              <a:spcBef>
                <a:spcPts val="640"/>
              </a:spcBef>
              <a:spcAft>
                <a:spcPts val="0"/>
              </a:spcAft>
              <a:buSzPct val="123552"/>
              <a:buFont typeface="Arial"/>
              <a:buChar char="•"/>
            </a:pPr>
            <a:r>
              <a:rPr lang="en-US">
                <a:solidFill>
                  <a:schemeClr val="dk1"/>
                </a:solidFill>
                <a:latin typeface="Calibri"/>
                <a:ea typeface="Calibri"/>
                <a:cs typeface="Calibri"/>
                <a:sym typeface="Calibri"/>
              </a:rPr>
              <a:t>Ανάλυση αναρτήσεων στα μέσα κοινωνικής δικτύωσης για τον εντοπισμό παραπλανητικού ή χειραγωγημένου περιεχομένου, λαμβάνοντας υπόψη τις ιδιαιτερότητες κάθε πλατφόρμας.</a:t>
            </a:r>
            <a:endParaRPr>
              <a:solidFill>
                <a:schemeClr val="dk1"/>
              </a:solidFill>
            </a:endParaRPr>
          </a:p>
          <a:p>
            <a:pPr indent="-457200" lvl="1" marL="939800" rtl="0" algn="l">
              <a:lnSpc>
                <a:spcPct val="100000"/>
              </a:lnSpc>
              <a:spcBef>
                <a:spcPts val="640"/>
              </a:spcBef>
              <a:spcAft>
                <a:spcPts val="0"/>
              </a:spcAft>
              <a:buSzPct val="123552"/>
              <a:buFont typeface="Arial"/>
              <a:buChar char="•"/>
            </a:pPr>
            <a:r>
              <a:rPr lang="en-US">
                <a:solidFill>
                  <a:schemeClr val="dk1"/>
                </a:solidFill>
                <a:latin typeface="Calibri"/>
                <a:ea typeface="Calibri"/>
                <a:cs typeface="Calibri"/>
                <a:sym typeface="Calibri"/>
              </a:rPr>
              <a:t>Εφαρμογή πρακτικών στρατηγικών επαλήθευσης και ψηφιακών εργαλείων για την αξιολόγηση της αυθεντικότητας των πληροφοριών στα μέσα κοινωνικής δικτύωσης.</a:t>
            </a:r>
            <a:endParaRPr>
              <a:solidFill>
                <a:schemeClr val="dk1"/>
              </a:solidFill>
              <a:latin typeface="Calibri"/>
              <a:ea typeface="Calibri"/>
              <a:cs typeface="Calibri"/>
              <a:sym typeface="Calibri"/>
            </a:endParaRPr>
          </a:p>
          <a:p>
            <a:pPr indent="-457200" lvl="1" marL="939800" rtl="0" algn="l">
              <a:lnSpc>
                <a:spcPct val="100000"/>
              </a:lnSpc>
              <a:spcBef>
                <a:spcPts val="640"/>
              </a:spcBef>
              <a:spcAft>
                <a:spcPts val="0"/>
              </a:spcAft>
              <a:buSzPct val="123552"/>
              <a:buFont typeface="Arial"/>
              <a:buChar char="•"/>
            </a:pPr>
            <a:r>
              <a:rPr lang="en-US">
                <a:solidFill>
                  <a:schemeClr val="dk1"/>
                </a:solidFill>
                <a:latin typeface="Calibri"/>
                <a:ea typeface="Calibri"/>
                <a:cs typeface="Calibri"/>
                <a:sym typeface="Calibri"/>
              </a:rPr>
              <a:t>Αξιολόγηση της επίδρασης των χαρακτηριστικών και των αλγορίθμων κάθε πλατφόρμας στη διαμόρφωση της ορατότητας και στη διάδοση της παραπληροφόρησης.</a:t>
            </a:r>
            <a:endParaRPr>
              <a:solidFill>
                <a:schemeClr val="dk1"/>
              </a:solidFill>
              <a:latin typeface="Calibri"/>
              <a:ea typeface="Calibri"/>
              <a:cs typeface="Calibri"/>
              <a:sym typeface="Calibri"/>
            </a:endParaRPr>
          </a:p>
          <a:p>
            <a:pPr indent="-457200" lvl="1" marL="939800" rtl="0" algn="l">
              <a:lnSpc>
                <a:spcPct val="100000"/>
              </a:lnSpc>
              <a:spcBef>
                <a:spcPts val="640"/>
              </a:spcBef>
              <a:spcAft>
                <a:spcPts val="0"/>
              </a:spcAft>
              <a:buSzPct val="123552"/>
              <a:buFont typeface="Arial"/>
              <a:buChar char="•"/>
            </a:pPr>
            <a:r>
              <a:rPr lang="en-US">
                <a:solidFill>
                  <a:schemeClr val="dk1"/>
                </a:solidFill>
                <a:latin typeface="Calibri"/>
                <a:ea typeface="Calibri"/>
                <a:cs typeface="Calibri"/>
                <a:sym typeface="Calibri"/>
              </a:rPr>
              <a:t>Κριτικός αναστοχασμός σχετικά με τις προσωπικές συνήθειες κατανάλωσης και κοινοποίησης περιεχομένου στα μέσα κοινωνικής δικτύωσης, στο πλαίσιο του πληροφοριακού γραμματισμού.</a:t>
            </a:r>
            <a:endParaRPr/>
          </a:p>
        </p:txBody>
      </p:sp>
      <p:sp>
        <p:nvSpPr>
          <p:cNvPr id="899" name="Google Shape;899;p66"/>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900" name="Google Shape;900;p66"/>
          <p:cNvGrpSpPr/>
          <p:nvPr/>
        </p:nvGrpSpPr>
        <p:grpSpPr>
          <a:xfrm>
            <a:off x="790770" y="-112458"/>
            <a:ext cx="1427175" cy="786776"/>
            <a:chOff x="0" y="-38100"/>
            <a:chExt cx="373234" cy="205757"/>
          </a:xfrm>
        </p:grpSpPr>
        <p:sp>
          <p:nvSpPr>
            <p:cNvPr id="901" name="Google Shape;901;p66"/>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02" name="Google Shape;902;p66"/>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903" name="Google Shape;903;p66"/>
          <p:cNvGrpSpPr/>
          <p:nvPr/>
        </p:nvGrpSpPr>
        <p:grpSpPr>
          <a:xfrm>
            <a:off x="0" y="-112458"/>
            <a:ext cx="315272" cy="786776"/>
            <a:chOff x="0" y="-38100"/>
            <a:chExt cx="82450" cy="205757"/>
          </a:xfrm>
        </p:grpSpPr>
        <p:sp>
          <p:nvSpPr>
            <p:cNvPr id="904" name="Google Shape;904;p66"/>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05" name="Google Shape;905;p66"/>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906" name="Google Shape;906;p66"/>
          <p:cNvGrpSpPr/>
          <p:nvPr/>
        </p:nvGrpSpPr>
        <p:grpSpPr>
          <a:xfrm>
            <a:off x="0" y="1116904"/>
            <a:ext cx="503883" cy="1931922"/>
            <a:chOff x="0" y="-38100"/>
            <a:chExt cx="131775" cy="505235"/>
          </a:xfrm>
        </p:grpSpPr>
        <p:sp>
          <p:nvSpPr>
            <p:cNvPr id="907" name="Google Shape;907;p66"/>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08" name="Google Shape;908;p66"/>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909" name="Google Shape;909;p66"/>
          <p:cNvPicPr preferRelativeResize="0"/>
          <p:nvPr/>
        </p:nvPicPr>
        <p:blipFill rotWithShape="1">
          <a:blip r:embed="rId4">
            <a:alphaModFix/>
          </a:blip>
          <a:srcRect b="0" l="0" r="0" t="0"/>
          <a:stretch/>
        </p:blipFill>
        <p:spPr>
          <a:xfrm>
            <a:off x="11789356" y="2382397"/>
            <a:ext cx="5652481" cy="7473836"/>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4" name="Shape 914"/>
        <p:cNvGrpSpPr/>
        <p:nvPr/>
      </p:nvGrpSpPr>
      <p:grpSpPr>
        <a:xfrm>
          <a:off x="0" y="0"/>
          <a:ext cx="0" cy="0"/>
          <a:chOff x="0" y="0"/>
          <a:chExt cx="0" cy="0"/>
        </a:xfrm>
      </p:grpSpPr>
      <p:pic>
        <p:nvPicPr>
          <p:cNvPr descr="preencoded.png" id="915" name="Google Shape;915;p67"/>
          <p:cNvPicPr preferRelativeResize="0"/>
          <p:nvPr/>
        </p:nvPicPr>
        <p:blipFill rotWithShape="1">
          <a:blip r:embed="rId3">
            <a:alphaModFix/>
          </a:blip>
          <a:srcRect b="0" l="0" r="0" t="0"/>
          <a:stretch/>
        </p:blipFill>
        <p:spPr>
          <a:xfrm>
            <a:off x="0" y="0"/>
            <a:ext cx="6858000" cy="10287000"/>
          </a:xfrm>
          <a:prstGeom prst="rect">
            <a:avLst/>
          </a:prstGeom>
          <a:noFill/>
          <a:ln>
            <a:noFill/>
          </a:ln>
        </p:spPr>
      </p:pic>
      <p:sp>
        <p:nvSpPr>
          <p:cNvPr id="916" name="Google Shape;916;p67"/>
          <p:cNvSpPr/>
          <p:nvPr/>
        </p:nvSpPr>
        <p:spPr>
          <a:xfrm>
            <a:off x="7850238" y="27302"/>
            <a:ext cx="9445526" cy="1771948"/>
          </a:xfrm>
          <a:prstGeom prst="rect">
            <a:avLst/>
          </a:prstGeom>
          <a:noFill/>
          <a:ln>
            <a:noFill/>
          </a:ln>
        </p:spPr>
        <p:txBody>
          <a:bodyPr anchorCtr="0" anchor="t" bIns="0" lIns="0" spcFirstLastPara="1" rIns="0" wrap="square" tIns="0">
            <a:noAutofit/>
          </a:bodyPr>
          <a:lstStyle/>
          <a:p>
            <a:pPr indent="0" lvl="0" marL="0" marR="0" rtl="0" algn="l">
              <a:lnSpc>
                <a:spcPct val="124716"/>
              </a:lnSpc>
              <a:spcBef>
                <a:spcPts val="0"/>
              </a:spcBef>
              <a:spcAft>
                <a:spcPts val="0"/>
              </a:spcAft>
              <a:buClr>
                <a:srgbClr val="000000"/>
              </a:buClr>
              <a:buSzPts val="5563"/>
              <a:buFont typeface="Arial"/>
              <a:buNone/>
            </a:pPr>
            <a:r>
              <a:rPr b="1" i="0" lang="en-US" sz="5563" u="none" cap="none" strike="noStrike">
                <a:solidFill>
                  <a:schemeClr val="dk2"/>
                </a:solidFill>
                <a:latin typeface="Calibri"/>
                <a:ea typeface="Calibri"/>
                <a:cs typeface="Calibri"/>
                <a:sym typeface="Calibri"/>
              </a:rPr>
              <a:t>Δραστηριότητα 1: Η Πρόκληση του Ψηφιακού Επαληθευτή Πληροφοριών</a:t>
            </a:r>
            <a:endParaRPr b="0" i="0" sz="5563" u="none" cap="none" strike="noStrike">
              <a:solidFill>
                <a:schemeClr val="dk2"/>
              </a:solidFill>
              <a:latin typeface="Calibri"/>
              <a:ea typeface="Calibri"/>
              <a:cs typeface="Calibri"/>
              <a:sym typeface="Calibri"/>
            </a:endParaRPr>
          </a:p>
        </p:txBody>
      </p:sp>
      <p:sp>
        <p:nvSpPr>
          <p:cNvPr id="917" name="Google Shape;917;p67"/>
          <p:cNvSpPr/>
          <p:nvPr/>
        </p:nvSpPr>
        <p:spPr>
          <a:xfrm>
            <a:off x="8116245" y="3611619"/>
            <a:ext cx="9445526" cy="1814513"/>
          </a:xfrm>
          <a:prstGeom prst="rect">
            <a:avLst/>
          </a:prstGeom>
          <a:noFill/>
          <a:ln>
            <a:noFill/>
          </a:ln>
        </p:spPr>
        <p:txBody>
          <a:bodyPr anchorCtr="0" anchor="t" bIns="0" lIns="0" spcFirstLastPara="1" rIns="0" wrap="square" tIns="0">
            <a:noAutofit/>
          </a:bodyPr>
          <a:lstStyle/>
          <a:p>
            <a:pPr indent="0" lvl="0" marL="0" marR="0" rtl="0" algn="l">
              <a:lnSpc>
                <a:spcPct val="148458"/>
              </a:lnSpc>
              <a:spcBef>
                <a:spcPts val="0"/>
              </a:spcBef>
              <a:spcAft>
                <a:spcPts val="0"/>
              </a:spcAft>
              <a:buNone/>
            </a:pPr>
            <a:r>
              <a:rPr b="0" i="0" lang="en-US" sz="2400" u="none" cap="none" strike="noStrike">
                <a:solidFill>
                  <a:srgbClr val="000000"/>
                </a:solidFill>
                <a:latin typeface="Calibri"/>
                <a:ea typeface="Calibri"/>
                <a:cs typeface="Calibri"/>
                <a:sym typeface="Calibri"/>
              </a:rPr>
              <a:t>Καθώς κάνετε scroll στο TikTok, ένα βίντεο με 2 εκατομμύρια προβολές σας σταματάει απότομα. Μια αγχωμένη φωνή λέει:«Διέρρευσαν έγγραφα που αποδεικνύουν ότι το παγκόσμιο διαδίκτυο θα κλείσει για 24 ώρες την επόμενη Τρίτη για το ‘Μεγάλο Reset’. Αποθηκεύστε τα δεδομένα σας ΤΩΡΑ!» </a:t>
            </a:r>
            <a:endParaRPr b="0" i="0" sz="2400" u="none" cap="none" strike="noStrike">
              <a:solidFill>
                <a:srgbClr val="000000"/>
              </a:solidFill>
              <a:latin typeface="Calibri"/>
              <a:ea typeface="Calibri"/>
              <a:cs typeface="Calibri"/>
              <a:sym typeface="Calibri"/>
            </a:endParaRPr>
          </a:p>
          <a:p>
            <a:pPr indent="0" lvl="0" marL="0" marR="0" rtl="0" algn="l">
              <a:lnSpc>
                <a:spcPct val="148458"/>
              </a:lnSpc>
              <a:spcBef>
                <a:spcPts val="0"/>
              </a:spcBef>
              <a:spcAft>
                <a:spcPts val="0"/>
              </a:spcAft>
              <a:buNone/>
            </a:pPr>
            <a:r>
              <a:t/>
            </a:r>
            <a:endParaRPr b="0" i="0" sz="2400" u="none" cap="none" strike="noStrike">
              <a:solidFill>
                <a:srgbClr val="000000"/>
              </a:solidFill>
              <a:latin typeface="Calibri"/>
              <a:ea typeface="Calibri"/>
              <a:cs typeface="Calibri"/>
              <a:sym typeface="Calibri"/>
            </a:endParaRPr>
          </a:p>
          <a:p>
            <a:pPr indent="0" lvl="0" marL="0" marR="0" rtl="0" algn="l">
              <a:lnSpc>
                <a:spcPct val="148458"/>
              </a:lnSpc>
              <a:spcBef>
                <a:spcPts val="0"/>
              </a:spcBef>
              <a:spcAft>
                <a:spcPts val="0"/>
              </a:spcAft>
              <a:buNone/>
            </a:pPr>
            <a:r>
              <a:rPr b="0" i="0" lang="en-US" sz="2400" u="none" cap="none" strike="noStrike">
                <a:solidFill>
                  <a:srgbClr val="000000"/>
                </a:solidFill>
                <a:latin typeface="Calibri"/>
                <a:ea typeface="Calibri"/>
                <a:cs typeface="Calibri"/>
                <a:sym typeface="Calibri"/>
              </a:rPr>
              <a:t>Οι φίλοι σας πανικοβάλλονται ήδη στη συνομιλία της ομάδας. Εσείς όμως γνωρίζετε καλύτερα. Μην το αγνοήσετε - γίνετε Ψηφιακός Επαληθευτής Πληροφοριών. Χρησιμοποιήστε τη μέθοδο SIFT για να αποκαλύψετε την αλήθεια και βοηθήστε τους άλλους να μάθουν πώς να εντοπίζουν την παραπληροφόρηση.</a:t>
            </a:r>
            <a:endParaRPr b="0" i="0" sz="2400" u="none" cap="none" strike="noStrike">
              <a:solidFill>
                <a:srgbClr val="000000"/>
              </a:solidFill>
              <a:latin typeface="Calibri"/>
              <a:ea typeface="Calibri"/>
              <a:cs typeface="Calibri"/>
              <a:sym typeface="Calibri"/>
            </a:endParaRPr>
          </a:p>
        </p:txBody>
      </p:sp>
      <p:pic>
        <p:nvPicPr>
          <p:cNvPr id="918" name="Google Shape;918;p67"/>
          <p:cNvPicPr preferRelativeResize="0"/>
          <p:nvPr/>
        </p:nvPicPr>
        <p:blipFill rotWithShape="1">
          <a:blip r:embed="rId4">
            <a:alphaModFix/>
          </a:blip>
          <a:srcRect b="0" l="0" r="0" t="0"/>
          <a:stretch/>
        </p:blipFill>
        <p:spPr>
          <a:xfrm>
            <a:off x="13334295" y="9478947"/>
            <a:ext cx="4953705" cy="808053"/>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3" name="Shape 923"/>
        <p:cNvGrpSpPr/>
        <p:nvPr/>
      </p:nvGrpSpPr>
      <p:grpSpPr>
        <a:xfrm>
          <a:off x="0" y="0"/>
          <a:ext cx="0" cy="0"/>
          <a:chOff x="0" y="0"/>
          <a:chExt cx="0" cy="0"/>
        </a:xfrm>
      </p:grpSpPr>
      <p:pic>
        <p:nvPicPr>
          <p:cNvPr descr="preencoded.png" id="924" name="Google Shape;924;p68"/>
          <p:cNvPicPr preferRelativeResize="0"/>
          <p:nvPr/>
        </p:nvPicPr>
        <p:blipFill rotWithShape="1">
          <a:blip r:embed="rId3">
            <a:alphaModFix/>
          </a:blip>
          <a:srcRect b="0" l="0" r="0" t="0"/>
          <a:stretch/>
        </p:blipFill>
        <p:spPr>
          <a:xfrm>
            <a:off x="0" y="1"/>
            <a:ext cx="18288000" cy="2580531"/>
          </a:xfrm>
          <a:prstGeom prst="rect">
            <a:avLst/>
          </a:prstGeom>
          <a:noFill/>
          <a:ln>
            <a:noFill/>
          </a:ln>
        </p:spPr>
      </p:pic>
      <p:sp>
        <p:nvSpPr>
          <p:cNvPr id="925" name="Google Shape;925;p68"/>
          <p:cNvSpPr/>
          <p:nvPr/>
        </p:nvSpPr>
        <p:spPr>
          <a:xfrm>
            <a:off x="322013" y="3359348"/>
            <a:ext cx="16336691" cy="902047"/>
          </a:xfrm>
          <a:prstGeom prst="rect">
            <a:avLst/>
          </a:prstGeom>
          <a:noFill/>
          <a:ln>
            <a:noFill/>
          </a:ln>
        </p:spPr>
        <p:txBody>
          <a:bodyPr anchorCtr="0" anchor="t" bIns="0" lIns="0" spcFirstLastPara="1" rIns="0" wrap="square" tIns="0">
            <a:noAutofit/>
          </a:bodyPr>
          <a:lstStyle/>
          <a:p>
            <a:pPr indent="0" lvl="0" marL="0" marR="0" rtl="0" algn="l">
              <a:lnSpc>
                <a:spcPct val="56818"/>
              </a:lnSpc>
              <a:spcBef>
                <a:spcPts val="0"/>
              </a:spcBef>
              <a:spcAft>
                <a:spcPts val="1200"/>
              </a:spcAft>
              <a:buClr>
                <a:srgbClr val="000000"/>
              </a:buClr>
              <a:buSzPts val="4400"/>
              <a:buFont typeface="Arial"/>
              <a:buNone/>
            </a:pPr>
            <a:r>
              <a:rPr b="1" i="0" lang="en-US" sz="4400" u="none" cap="none" strike="noStrike">
                <a:solidFill>
                  <a:schemeClr val="dk2"/>
                </a:solidFill>
                <a:latin typeface="Calibri"/>
                <a:ea typeface="Calibri"/>
                <a:cs typeface="Calibri"/>
                <a:sym typeface="Calibri"/>
              </a:rPr>
              <a:t>Δημιουργήστε ένα βίντεο TikTok διάρκειας 30 δευτερολέπτων χρησιμοποιώντας τη μέθοδο SIFT</a:t>
            </a:r>
            <a:endParaRPr b="0" i="0" sz="4400" u="none" cap="none" strike="noStrike">
              <a:solidFill>
                <a:schemeClr val="dk2"/>
              </a:solidFill>
              <a:latin typeface="Calibri"/>
              <a:ea typeface="Calibri"/>
              <a:cs typeface="Calibri"/>
              <a:sym typeface="Calibri"/>
            </a:endParaRPr>
          </a:p>
        </p:txBody>
      </p:sp>
      <p:sp>
        <p:nvSpPr>
          <p:cNvPr id="926" name="Google Shape;926;p68"/>
          <p:cNvSpPr/>
          <p:nvPr/>
        </p:nvSpPr>
        <p:spPr>
          <a:xfrm>
            <a:off x="9129713" y="4565452"/>
            <a:ext cx="28575" cy="5096321"/>
          </a:xfrm>
          <a:prstGeom prst="roundRect">
            <a:avLst>
              <a:gd fmla="val 303434" name="adj"/>
            </a:avLst>
          </a:prstGeom>
          <a:solidFill>
            <a:srgbClr val="E3B4B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750"/>
              <a:buFont typeface="Arial"/>
              <a:buNone/>
            </a:pPr>
            <a:r>
              <a:t/>
            </a:r>
            <a:endParaRPr b="0" i="0" sz="1750" u="none" cap="none" strike="noStrike">
              <a:solidFill>
                <a:srgbClr val="000000"/>
              </a:solidFill>
              <a:latin typeface="Arial"/>
              <a:ea typeface="Arial"/>
              <a:cs typeface="Arial"/>
              <a:sym typeface="Arial"/>
            </a:endParaRPr>
          </a:p>
        </p:txBody>
      </p:sp>
      <p:sp>
        <p:nvSpPr>
          <p:cNvPr id="927" name="Google Shape;927;p68"/>
          <p:cNvSpPr/>
          <p:nvPr/>
        </p:nvSpPr>
        <p:spPr>
          <a:xfrm>
            <a:off x="8321056" y="4783336"/>
            <a:ext cx="619274" cy="28575"/>
          </a:xfrm>
          <a:prstGeom prst="roundRect">
            <a:avLst>
              <a:gd fmla="val 303434" name="adj"/>
            </a:avLst>
          </a:prstGeom>
          <a:solidFill>
            <a:srgbClr val="E3B4B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750"/>
              <a:buFont typeface="Arial"/>
              <a:buNone/>
            </a:pPr>
            <a:r>
              <a:t/>
            </a:r>
            <a:endParaRPr b="0" i="0" sz="1750" u="none" cap="none" strike="noStrike">
              <a:solidFill>
                <a:srgbClr val="000000"/>
              </a:solidFill>
              <a:latin typeface="Arial"/>
              <a:ea typeface="Arial"/>
              <a:cs typeface="Arial"/>
              <a:sym typeface="Arial"/>
            </a:endParaRPr>
          </a:p>
        </p:txBody>
      </p:sp>
      <p:sp>
        <p:nvSpPr>
          <p:cNvPr id="928" name="Google Shape;928;p68"/>
          <p:cNvSpPr/>
          <p:nvPr/>
        </p:nvSpPr>
        <p:spPr>
          <a:xfrm>
            <a:off x="8911754" y="4565451"/>
            <a:ext cx="464493" cy="464493"/>
          </a:xfrm>
          <a:prstGeom prst="roundRect">
            <a:avLst>
              <a:gd fmla="val 18667" name="adj"/>
            </a:avLst>
          </a:prstGeom>
          <a:solidFill>
            <a:srgbClr val="FDCED3"/>
          </a:solidFill>
          <a:ln cap="flat" cmpd="sng" w="9525">
            <a:solidFill>
              <a:srgbClr val="E3B4B9"/>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750"/>
              <a:buFont typeface="Arial"/>
              <a:buNone/>
            </a:pPr>
            <a:r>
              <a:t/>
            </a:r>
            <a:endParaRPr b="0" i="0" sz="1750" u="none" cap="none" strike="noStrike">
              <a:solidFill>
                <a:srgbClr val="000000"/>
              </a:solidFill>
              <a:latin typeface="Arial"/>
              <a:ea typeface="Arial"/>
              <a:cs typeface="Arial"/>
              <a:sym typeface="Arial"/>
            </a:endParaRPr>
          </a:p>
        </p:txBody>
      </p:sp>
      <p:sp>
        <p:nvSpPr>
          <p:cNvPr id="929" name="Google Shape;929;p68"/>
          <p:cNvSpPr/>
          <p:nvPr/>
        </p:nvSpPr>
        <p:spPr>
          <a:xfrm>
            <a:off x="8989144" y="4604147"/>
            <a:ext cx="309563" cy="386954"/>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2438"/>
              <a:buFont typeface="Arial"/>
              <a:buNone/>
            </a:pPr>
            <a:r>
              <a:rPr b="1" i="0" lang="en-US" sz="2438" u="none" cap="none" strike="noStrike">
                <a:solidFill>
                  <a:srgbClr val="575656"/>
                </a:solidFill>
                <a:latin typeface="Inter"/>
                <a:ea typeface="Inter"/>
                <a:cs typeface="Inter"/>
                <a:sym typeface="Inter"/>
              </a:rPr>
              <a:t>1</a:t>
            </a:r>
            <a:endParaRPr b="0" i="0" sz="2438" u="none" cap="none" strike="noStrike">
              <a:solidFill>
                <a:srgbClr val="000000"/>
              </a:solidFill>
              <a:latin typeface="Arial"/>
              <a:ea typeface="Arial"/>
              <a:cs typeface="Arial"/>
              <a:sym typeface="Arial"/>
            </a:endParaRPr>
          </a:p>
        </p:txBody>
      </p:sp>
      <p:sp>
        <p:nvSpPr>
          <p:cNvPr id="930" name="Google Shape;930;p68"/>
          <p:cNvSpPr/>
          <p:nvPr/>
        </p:nvSpPr>
        <p:spPr>
          <a:xfrm>
            <a:off x="5531347" y="4636294"/>
            <a:ext cx="2580531" cy="322510"/>
          </a:xfrm>
          <a:prstGeom prst="rect">
            <a:avLst/>
          </a:prstGeom>
          <a:noFill/>
          <a:ln>
            <a:noFill/>
          </a:ln>
        </p:spPr>
        <p:txBody>
          <a:bodyPr anchorCtr="0" anchor="t" bIns="0" lIns="0" spcFirstLastPara="1" rIns="0" wrap="square" tIns="0">
            <a:noAutofit/>
          </a:bodyPr>
          <a:lstStyle/>
          <a:p>
            <a:pPr indent="0" lvl="0" marL="0" marR="0" rtl="0" algn="r">
              <a:lnSpc>
                <a:spcPct val="104166"/>
              </a:lnSpc>
              <a:spcBef>
                <a:spcPts val="0"/>
              </a:spcBef>
              <a:spcAft>
                <a:spcPts val="0"/>
              </a:spcAft>
              <a:buClr>
                <a:srgbClr val="000000"/>
              </a:buClr>
              <a:buSzPts val="2400"/>
              <a:buFont typeface="Arial"/>
              <a:buNone/>
            </a:pPr>
            <a:r>
              <a:rPr b="1" i="0" lang="en-US" sz="2400" u="none" cap="none" strike="noStrike">
                <a:solidFill>
                  <a:srgbClr val="575656"/>
                </a:solidFill>
                <a:latin typeface="Calibri"/>
                <a:ea typeface="Calibri"/>
                <a:cs typeface="Calibri"/>
                <a:sym typeface="Calibri"/>
              </a:rPr>
              <a:t>Παύση (0:00-0:05)</a:t>
            </a:r>
            <a:endParaRPr b="0" i="0" sz="2400" u="none" cap="none" strike="noStrike">
              <a:solidFill>
                <a:srgbClr val="000000"/>
              </a:solidFill>
              <a:latin typeface="Calibri"/>
              <a:ea typeface="Calibri"/>
              <a:cs typeface="Calibri"/>
              <a:sym typeface="Calibri"/>
            </a:endParaRPr>
          </a:p>
        </p:txBody>
      </p:sp>
      <p:sp>
        <p:nvSpPr>
          <p:cNvPr id="931" name="Google Shape;931;p68"/>
          <p:cNvSpPr/>
          <p:nvPr/>
        </p:nvSpPr>
        <p:spPr>
          <a:xfrm>
            <a:off x="722411" y="5082629"/>
            <a:ext cx="7389465" cy="660499"/>
          </a:xfrm>
          <a:prstGeom prst="rect">
            <a:avLst/>
          </a:prstGeom>
          <a:noFill/>
          <a:ln>
            <a:noFill/>
          </a:ln>
        </p:spPr>
        <p:txBody>
          <a:bodyPr anchorCtr="0" anchor="t" bIns="0" lIns="0" spcFirstLastPara="1" rIns="0" wrap="square" tIns="0">
            <a:noAutofit/>
          </a:bodyPr>
          <a:lstStyle/>
          <a:p>
            <a:pPr indent="0" lvl="0" marL="0" marR="0" rtl="0" algn="r">
              <a:lnSpc>
                <a:spcPct val="106791"/>
              </a:lnSpc>
              <a:spcBef>
                <a:spcPts val="0"/>
              </a:spcBef>
              <a:spcAft>
                <a:spcPts val="0"/>
              </a:spcAft>
              <a:buClr>
                <a:srgbClr val="000000"/>
              </a:buClr>
              <a:buSzPts val="2400"/>
              <a:buFont typeface="Arial"/>
              <a:buNone/>
            </a:pPr>
            <a:r>
              <a:rPr b="0" i="0" lang="en-US" sz="2400" u="none" cap="none" strike="noStrike">
                <a:solidFill>
                  <a:srgbClr val="575656"/>
                </a:solidFill>
                <a:latin typeface="Calibri"/>
                <a:ea typeface="Calibri"/>
                <a:cs typeface="Calibri"/>
                <a:sym typeface="Calibri"/>
              </a:rPr>
              <a:t>«Σταματήστε για λίγο! Πριν κοινοποιήσετε πανικόβλητοι αυτό το βίντεο για “διακοπή του διαδικτύου”, ας το ελέγξουμε πραγματικά</a:t>
            </a:r>
            <a:endParaRPr b="0" i="0" sz="2400" u="none" cap="none" strike="noStrike">
              <a:solidFill>
                <a:srgbClr val="000000"/>
              </a:solidFill>
              <a:latin typeface="Calibri"/>
              <a:ea typeface="Calibri"/>
              <a:cs typeface="Calibri"/>
              <a:sym typeface="Calibri"/>
            </a:endParaRPr>
          </a:p>
        </p:txBody>
      </p:sp>
      <p:sp>
        <p:nvSpPr>
          <p:cNvPr id="932" name="Google Shape;932;p68"/>
          <p:cNvSpPr/>
          <p:nvPr/>
        </p:nvSpPr>
        <p:spPr>
          <a:xfrm>
            <a:off x="9347672" y="6021884"/>
            <a:ext cx="619274" cy="28575"/>
          </a:xfrm>
          <a:prstGeom prst="roundRect">
            <a:avLst>
              <a:gd fmla="val 303434" name="adj"/>
            </a:avLst>
          </a:prstGeom>
          <a:solidFill>
            <a:srgbClr val="E3B4B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750"/>
              <a:buFont typeface="Arial"/>
              <a:buNone/>
            </a:pPr>
            <a:r>
              <a:t/>
            </a:r>
            <a:endParaRPr b="0" i="0" sz="1750" u="none" cap="none" strike="noStrike">
              <a:solidFill>
                <a:srgbClr val="000000"/>
              </a:solidFill>
              <a:latin typeface="Arial"/>
              <a:ea typeface="Arial"/>
              <a:cs typeface="Arial"/>
              <a:sym typeface="Arial"/>
            </a:endParaRPr>
          </a:p>
        </p:txBody>
      </p:sp>
      <p:sp>
        <p:nvSpPr>
          <p:cNvPr id="933" name="Google Shape;933;p68"/>
          <p:cNvSpPr/>
          <p:nvPr/>
        </p:nvSpPr>
        <p:spPr>
          <a:xfrm>
            <a:off x="8911754" y="5803999"/>
            <a:ext cx="464493" cy="464493"/>
          </a:xfrm>
          <a:prstGeom prst="roundRect">
            <a:avLst>
              <a:gd fmla="val 18667" name="adj"/>
            </a:avLst>
          </a:prstGeom>
          <a:solidFill>
            <a:srgbClr val="FDCED3"/>
          </a:solidFill>
          <a:ln cap="flat" cmpd="sng" w="9525">
            <a:solidFill>
              <a:srgbClr val="E3B4B9"/>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750"/>
              <a:buFont typeface="Arial"/>
              <a:buNone/>
            </a:pPr>
            <a:r>
              <a:t/>
            </a:r>
            <a:endParaRPr b="0" i="0" sz="1750" u="none" cap="none" strike="noStrike">
              <a:solidFill>
                <a:srgbClr val="000000"/>
              </a:solidFill>
              <a:latin typeface="Arial"/>
              <a:ea typeface="Arial"/>
              <a:cs typeface="Arial"/>
              <a:sym typeface="Arial"/>
            </a:endParaRPr>
          </a:p>
        </p:txBody>
      </p:sp>
      <p:sp>
        <p:nvSpPr>
          <p:cNvPr id="934" name="Google Shape;934;p68"/>
          <p:cNvSpPr/>
          <p:nvPr/>
        </p:nvSpPr>
        <p:spPr>
          <a:xfrm>
            <a:off x="8989144" y="5842696"/>
            <a:ext cx="309563" cy="386954"/>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2438"/>
              <a:buFont typeface="Arial"/>
              <a:buNone/>
            </a:pPr>
            <a:r>
              <a:rPr b="1" i="0" lang="en-US" sz="2438" u="none" cap="none" strike="noStrike">
                <a:solidFill>
                  <a:srgbClr val="575656"/>
                </a:solidFill>
                <a:latin typeface="Inter"/>
                <a:ea typeface="Inter"/>
                <a:cs typeface="Inter"/>
                <a:sym typeface="Inter"/>
              </a:rPr>
              <a:t>2</a:t>
            </a:r>
            <a:endParaRPr b="0" i="0" sz="2438" u="none" cap="none" strike="noStrike">
              <a:solidFill>
                <a:srgbClr val="000000"/>
              </a:solidFill>
              <a:latin typeface="Arial"/>
              <a:ea typeface="Arial"/>
              <a:cs typeface="Arial"/>
              <a:sym typeface="Arial"/>
            </a:endParaRPr>
          </a:p>
        </p:txBody>
      </p:sp>
      <p:sp>
        <p:nvSpPr>
          <p:cNvPr id="935" name="Google Shape;935;p68"/>
          <p:cNvSpPr/>
          <p:nvPr/>
        </p:nvSpPr>
        <p:spPr>
          <a:xfrm>
            <a:off x="10176122" y="5874841"/>
            <a:ext cx="4118223" cy="322510"/>
          </a:xfrm>
          <a:prstGeom prst="rect">
            <a:avLst/>
          </a:prstGeom>
          <a:noFill/>
          <a:ln>
            <a:noFill/>
          </a:ln>
        </p:spPr>
        <p:txBody>
          <a:bodyPr anchorCtr="0" anchor="t" bIns="0" lIns="0" spcFirstLastPara="1" rIns="0" wrap="square" tIns="0">
            <a:noAutofit/>
          </a:bodyPr>
          <a:lstStyle/>
          <a:p>
            <a:pPr indent="0" lvl="0" marL="0" marR="0" rtl="0" algn="l">
              <a:lnSpc>
                <a:spcPct val="104166"/>
              </a:lnSpc>
              <a:spcBef>
                <a:spcPts val="0"/>
              </a:spcBef>
              <a:spcAft>
                <a:spcPts val="0"/>
              </a:spcAft>
              <a:buClr>
                <a:srgbClr val="000000"/>
              </a:buClr>
              <a:buSzPts val="2400"/>
              <a:buFont typeface="Arial"/>
              <a:buNone/>
            </a:pPr>
            <a:r>
              <a:rPr b="1" i="0" lang="en-US" sz="2400" u="none" cap="none" strike="noStrike">
                <a:solidFill>
                  <a:srgbClr val="575656"/>
                </a:solidFill>
                <a:latin typeface="Calibri"/>
                <a:ea typeface="Calibri"/>
                <a:cs typeface="Calibri"/>
                <a:sym typeface="Calibri"/>
              </a:rPr>
              <a:t>Έλεγχος και Εντοπισμός (0:05-0:15)</a:t>
            </a:r>
            <a:endParaRPr b="0" i="0" sz="2400" u="none" cap="none" strike="noStrike">
              <a:solidFill>
                <a:srgbClr val="000000"/>
              </a:solidFill>
              <a:latin typeface="Calibri"/>
              <a:ea typeface="Calibri"/>
              <a:cs typeface="Calibri"/>
              <a:sym typeface="Calibri"/>
            </a:endParaRPr>
          </a:p>
        </p:txBody>
      </p:sp>
      <p:sp>
        <p:nvSpPr>
          <p:cNvPr id="936" name="Google Shape;936;p68"/>
          <p:cNvSpPr/>
          <p:nvPr/>
        </p:nvSpPr>
        <p:spPr>
          <a:xfrm>
            <a:off x="10176123" y="6594053"/>
            <a:ext cx="7389465" cy="990749"/>
          </a:xfrm>
          <a:prstGeom prst="rect">
            <a:avLst/>
          </a:prstGeom>
          <a:noFill/>
          <a:ln>
            <a:noFill/>
          </a:ln>
        </p:spPr>
        <p:txBody>
          <a:bodyPr anchorCtr="0" anchor="t" bIns="0" lIns="0" spcFirstLastPara="1" rIns="0" wrap="square" tIns="0">
            <a:noAutofit/>
          </a:bodyPr>
          <a:lstStyle/>
          <a:p>
            <a:pPr indent="0" lvl="0" marL="0" marR="0" rtl="0" algn="l">
              <a:lnSpc>
                <a:spcPct val="106791"/>
              </a:lnSpc>
              <a:spcBef>
                <a:spcPts val="0"/>
              </a:spcBef>
              <a:spcAft>
                <a:spcPts val="0"/>
              </a:spcAft>
              <a:buClr>
                <a:srgbClr val="000000"/>
              </a:buClr>
              <a:buSzPts val="2000"/>
              <a:buFont typeface="Arial"/>
              <a:buNone/>
            </a:pPr>
            <a:r>
              <a:rPr b="0" i="0" lang="en-US" sz="2000" u="none" cap="none" strike="noStrike">
                <a:solidFill>
                  <a:srgbClr val="575656"/>
                </a:solidFill>
                <a:latin typeface="Calibri"/>
                <a:ea typeface="Calibri"/>
                <a:cs typeface="Calibri"/>
                <a:sym typeface="Calibri"/>
              </a:rPr>
              <a:t>«Πρώτα, έλεγξα το προφίλ – είναι ολοκαίνουργιο, χωρίς καμία πηγή συνδεδεμένη. Στη συνέχεια, έκανα αναζήτηση στο Google για “παγκόσμια διακοπή διαδικτύου 2025”. Και μαντέψτε: καμία αναφορά από BBC, Reuters ή αξιόπιστους τεχνολογικούς ιστότοπους.»</a:t>
            </a:r>
            <a:endParaRPr b="0" i="0" sz="2000" u="none" cap="none" strike="noStrike">
              <a:solidFill>
                <a:srgbClr val="000000"/>
              </a:solidFill>
              <a:latin typeface="Calibri"/>
              <a:ea typeface="Calibri"/>
              <a:cs typeface="Calibri"/>
              <a:sym typeface="Calibri"/>
            </a:endParaRPr>
          </a:p>
        </p:txBody>
      </p:sp>
      <p:sp>
        <p:nvSpPr>
          <p:cNvPr id="937" name="Google Shape;937;p68"/>
          <p:cNvSpPr/>
          <p:nvPr/>
        </p:nvSpPr>
        <p:spPr>
          <a:xfrm>
            <a:off x="8321056" y="7089428"/>
            <a:ext cx="619274" cy="28575"/>
          </a:xfrm>
          <a:prstGeom prst="roundRect">
            <a:avLst>
              <a:gd fmla="val 303434" name="adj"/>
            </a:avLst>
          </a:prstGeom>
          <a:solidFill>
            <a:srgbClr val="E3B4B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750"/>
              <a:buFont typeface="Arial"/>
              <a:buNone/>
            </a:pPr>
            <a:r>
              <a:t/>
            </a:r>
            <a:endParaRPr b="0" i="0" sz="1750" u="none" cap="none" strike="noStrike">
              <a:solidFill>
                <a:srgbClr val="000000"/>
              </a:solidFill>
              <a:latin typeface="Arial"/>
              <a:ea typeface="Arial"/>
              <a:cs typeface="Arial"/>
              <a:sym typeface="Arial"/>
            </a:endParaRPr>
          </a:p>
        </p:txBody>
      </p:sp>
      <p:sp>
        <p:nvSpPr>
          <p:cNvPr id="938" name="Google Shape;938;p68"/>
          <p:cNvSpPr/>
          <p:nvPr/>
        </p:nvSpPr>
        <p:spPr>
          <a:xfrm>
            <a:off x="8911754" y="6871544"/>
            <a:ext cx="464493" cy="464493"/>
          </a:xfrm>
          <a:prstGeom prst="roundRect">
            <a:avLst>
              <a:gd fmla="val 18667" name="adj"/>
            </a:avLst>
          </a:prstGeom>
          <a:solidFill>
            <a:srgbClr val="FDCED3"/>
          </a:solidFill>
          <a:ln cap="flat" cmpd="sng" w="9525">
            <a:solidFill>
              <a:srgbClr val="E3B4B9"/>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750"/>
              <a:buFont typeface="Arial"/>
              <a:buNone/>
            </a:pPr>
            <a:r>
              <a:t/>
            </a:r>
            <a:endParaRPr b="0" i="0" sz="1750" u="none" cap="none" strike="noStrike">
              <a:solidFill>
                <a:srgbClr val="000000"/>
              </a:solidFill>
              <a:latin typeface="Arial"/>
              <a:ea typeface="Arial"/>
              <a:cs typeface="Arial"/>
              <a:sym typeface="Arial"/>
            </a:endParaRPr>
          </a:p>
        </p:txBody>
      </p:sp>
      <p:sp>
        <p:nvSpPr>
          <p:cNvPr id="939" name="Google Shape;939;p68"/>
          <p:cNvSpPr/>
          <p:nvPr/>
        </p:nvSpPr>
        <p:spPr>
          <a:xfrm>
            <a:off x="8989144" y="6910239"/>
            <a:ext cx="309563" cy="386954"/>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2438"/>
              <a:buFont typeface="Arial"/>
              <a:buNone/>
            </a:pPr>
            <a:r>
              <a:rPr b="1" i="0" lang="en-US" sz="2438" u="none" cap="none" strike="noStrike">
                <a:solidFill>
                  <a:srgbClr val="575656"/>
                </a:solidFill>
                <a:latin typeface="Inter"/>
                <a:ea typeface="Inter"/>
                <a:cs typeface="Inter"/>
                <a:sym typeface="Inter"/>
              </a:rPr>
              <a:t>3</a:t>
            </a:r>
            <a:endParaRPr b="0" i="0" sz="2438" u="none" cap="none" strike="noStrike">
              <a:solidFill>
                <a:srgbClr val="000000"/>
              </a:solidFill>
              <a:latin typeface="Arial"/>
              <a:ea typeface="Arial"/>
              <a:cs typeface="Arial"/>
              <a:sym typeface="Arial"/>
            </a:endParaRPr>
          </a:p>
        </p:txBody>
      </p:sp>
      <p:sp>
        <p:nvSpPr>
          <p:cNvPr id="940" name="Google Shape;940;p68"/>
          <p:cNvSpPr/>
          <p:nvPr/>
        </p:nvSpPr>
        <p:spPr>
          <a:xfrm>
            <a:off x="5012871" y="6942385"/>
            <a:ext cx="3099007" cy="369542"/>
          </a:xfrm>
          <a:prstGeom prst="rect">
            <a:avLst/>
          </a:prstGeom>
          <a:noFill/>
          <a:ln>
            <a:noFill/>
          </a:ln>
        </p:spPr>
        <p:txBody>
          <a:bodyPr anchorCtr="0" anchor="t" bIns="0" lIns="0" spcFirstLastPara="1" rIns="0" wrap="square" tIns="0">
            <a:noAutofit/>
          </a:bodyPr>
          <a:lstStyle/>
          <a:p>
            <a:pPr indent="0" lvl="0" marL="0" marR="0" rtl="0" algn="r">
              <a:lnSpc>
                <a:spcPct val="104166"/>
              </a:lnSpc>
              <a:spcBef>
                <a:spcPts val="0"/>
              </a:spcBef>
              <a:spcAft>
                <a:spcPts val="0"/>
              </a:spcAft>
              <a:buClr>
                <a:srgbClr val="000000"/>
              </a:buClr>
              <a:buSzPts val="2400"/>
              <a:buFont typeface="Arial"/>
              <a:buNone/>
            </a:pPr>
            <a:r>
              <a:rPr b="1" i="0" lang="en-US" sz="2400" u="none" cap="none" strike="noStrike">
                <a:solidFill>
                  <a:srgbClr val="575656"/>
                </a:solidFill>
                <a:latin typeface="Calibri"/>
                <a:ea typeface="Calibri"/>
                <a:cs typeface="Calibri"/>
                <a:sym typeface="Calibri"/>
              </a:rPr>
              <a:t>Ανίχενυση (0:15-0:25)</a:t>
            </a:r>
            <a:endParaRPr b="0" i="0" sz="2400" u="none" cap="none" strike="noStrike">
              <a:solidFill>
                <a:srgbClr val="000000"/>
              </a:solidFill>
              <a:latin typeface="Calibri"/>
              <a:ea typeface="Calibri"/>
              <a:cs typeface="Calibri"/>
              <a:sym typeface="Calibri"/>
            </a:endParaRPr>
          </a:p>
        </p:txBody>
      </p:sp>
      <p:sp>
        <p:nvSpPr>
          <p:cNvPr id="941" name="Google Shape;941;p68"/>
          <p:cNvSpPr/>
          <p:nvPr/>
        </p:nvSpPr>
        <p:spPr>
          <a:xfrm>
            <a:off x="722411" y="7388722"/>
            <a:ext cx="7389465" cy="660499"/>
          </a:xfrm>
          <a:prstGeom prst="rect">
            <a:avLst/>
          </a:prstGeom>
          <a:noFill/>
          <a:ln>
            <a:noFill/>
          </a:ln>
        </p:spPr>
        <p:txBody>
          <a:bodyPr anchorCtr="0" anchor="t" bIns="0" lIns="0" spcFirstLastPara="1" rIns="0" wrap="square" tIns="0">
            <a:noAutofit/>
          </a:bodyPr>
          <a:lstStyle/>
          <a:p>
            <a:pPr indent="0" lvl="0" marL="0" marR="0" rtl="0" algn="r">
              <a:lnSpc>
                <a:spcPct val="106791"/>
              </a:lnSpc>
              <a:spcBef>
                <a:spcPts val="0"/>
              </a:spcBef>
              <a:spcAft>
                <a:spcPts val="0"/>
              </a:spcAft>
              <a:buClr>
                <a:srgbClr val="000000"/>
              </a:buClr>
              <a:buSzPts val="2400"/>
              <a:buFont typeface="Arial"/>
              <a:buNone/>
            </a:pPr>
            <a:r>
              <a:rPr b="0" i="0" lang="en-US" sz="2400" u="none" cap="none" strike="noStrike">
                <a:solidFill>
                  <a:srgbClr val="575656"/>
                </a:solidFill>
                <a:latin typeface="Calibri"/>
                <a:ea typeface="Calibri"/>
                <a:cs typeface="Calibri"/>
                <a:sym typeface="Calibri"/>
              </a:rPr>
              <a:t>Τα Στοιχεία:«Έκανα αντίστροφη αναζήτηση της εικόνας με το “διέρρευσαν έγγραφα”. Πρόκειται στην πραγματικότητα για επεξεργασμένο στιγμιότυπο από ταινία επιστημονικής φαντασίας του 2014.»</a:t>
            </a:r>
            <a:endParaRPr b="0" i="0" sz="2400" u="none" cap="none" strike="noStrike">
              <a:solidFill>
                <a:srgbClr val="000000"/>
              </a:solidFill>
              <a:latin typeface="Calibri"/>
              <a:ea typeface="Calibri"/>
              <a:cs typeface="Calibri"/>
              <a:sym typeface="Calibri"/>
            </a:endParaRPr>
          </a:p>
        </p:txBody>
      </p:sp>
      <p:sp>
        <p:nvSpPr>
          <p:cNvPr id="942" name="Google Shape;942;p68"/>
          <p:cNvSpPr/>
          <p:nvPr/>
        </p:nvSpPr>
        <p:spPr>
          <a:xfrm>
            <a:off x="9347672" y="8157121"/>
            <a:ext cx="619274" cy="28575"/>
          </a:xfrm>
          <a:prstGeom prst="roundRect">
            <a:avLst>
              <a:gd fmla="val 303434" name="adj"/>
            </a:avLst>
          </a:prstGeom>
          <a:solidFill>
            <a:srgbClr val="E3B4B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750"/>
              <a:buFont typeface="Arial"/>
              <a:buNone/>
            </a:pPr>
            <a:r>
              <a:t/>
            </a:r>
            <a:endParaRPr b="0" i="0" sz="1750" u="none" cap="none" strike="noStrike">
              <a:solidFill>
                <a:srgbClr val="000000"/>
              </a:solidFill>
              <a:latin typeface="Arial"/>
              <a:ea typeface="Arial"/>
              <a:cs typeface="Arial"/>
              <a:sym typeface="Arial"/>
            </a:endParaRPr>
          </a:p>
        </p:txBody>
      </p:sp>
      <p:sp>
        <p:nvSpPr>
          <p:cNvPr id="943" name="Google Shape;943;p68"/>
          <p:cNvSpPr/>
          <p:nvPr/>
        </p:nvSpPr>
        <p:spPr>
          <a:xfrm>
            <a:off x="8911754" y="7939236"/>
            <a:ext cx="464493" cy="464493"/>
          </a:xfrm>
          <a:prstGeom prst="roundRect">
            <a:avLst>
              <a:gd fmla="val 18667" name="adj"/>
            </a:avLst>
          </a:prstGeom>
          <a:solidFill>
            <a:srgbClr val="FDCED3"/>
          </a:solidFill>
          <a:ln cap="flat" cmpd="sng" w="9525">
            <a:solidFill>
              <a:srgbClr val="E3B4B9"/>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750"/>
              <a:buFont typeface="Arial"/>
              <a:buNone/>
            </a:pPr>
            <a:r>
              <a:t/>
            </a:r>
            <a:endParaRPr b="0" i="0" sz="1750" u="none" cap="none" strike="noStrike">
              <a:solidFill>
                <a:srgbClr val="000000"/>
              </a:solidFill>
              <a:latin typeface="Arial"/>
              <a:ea typeface="Arial"/>
              <a:cs typeface="Arial"/>
              <a:sym typeface="Arial"/>
            </a:endParaRPr>
          </a:p>
        </p:txBody>
      </p:sp>
      <p:sp>
        <p:nvSpPr>
          <p:cNvPr id="944" name="Google Shape;944;p68"/>
          <p:cNvSpPr/>
          <p:nvPr/>
        </p:nvSpPr>
        <p:spPr>
          <a:xfrm>
            <a:off x="8989144" y="7977932"/>
            <a:ext cx="309563" cy="386954"/>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2438"/>
              <a:buFont typeface="Arial"/>
              <a:buNone/>
            </a:pPr>
            <a:r>
              <a:rPr b="1" i="0" lang="en-US" sz="2438" u="none" cap="none" strike="noStrike">
                <a:solidFill>
                  <a:srgbClr val="575656"/>
                </a:solidFill>
                <a:latin typeface="Inter"/>
                <a:ea typeface="Inter"/>
                <a:cs typeface="Inter"/>
                <a:sym typeface="Inter"/>
              </a:rPr>
              <a:t>4</a:t>
            </a:r>
            <a:endParaRPr b="0" i="0" sz="2438" u="none" cap="none" strike="noStrike">
              <a:solidFill>
                <a:srgbClr val="000000"/>
              </a:solidFill>
              <a:latin typeface="Arial"/>
              <a:ea typeface="Arial"/>
              <a:cs typeface="Arial"/>
              <a:sym typeface="Arial"/>
            </a:endParaRPr>
          </a:p>
        </p:txBody>
      </p:sp>
      <p:sp>
        <p:nvSpPr>
          <p:cNvPr id="945" name="Google Shape;945;p68"/>
          <p:cNvSpPr/>
          <p:nvPr/>
        </p:nvSpPr>
        <p:spPr>
          <a:xfrm>
            <a:off x="10176123" y="8010079"/>
            <a:ext cx="3307854" cy="322510"/>
          </a:xfrm>
          <a:prstGeom prst="rect">
            <a:avLst/>
          </a:prstGeom>
          <a:noFill/>
          <a:ln>
            <a:noFill/>
          </a:ln>
        </p:spPr>
        <p:txBody>
          <a:bodyPr anchorCtr="0" anchor="t" bIns="0" lIns="0" spcFirstLastPara="1" rIns="0" wrap="square" tIns="0">
            <a:noAutofit/>
          </a:bodyPr>
          <a:lstStyle/>
          <a:p>
            <a:pPr indent="0" lvl="0" marL="0" marR="0" rtl="0" algn="l">
              <a:lnSpc>
                <a:spcPct val="104166"/>
              </a:lnSpc>
              <a:spcBef>
                <a:spcPts val="0"/>
              </a:spcBef>
              <a:spcAft>
                <a:spcPts val="0"/>
              </a:spcAft>
              <a:buClr>
                <a:srgbClr val="000000"/>
              </a:buClr>
              <a:buSzPts val="2400"/>
              <a:buFont typeface="Arial"/>
              <a:buNone/>
            </a:pPr>
            <a:r>
              <a:rPr b="1" i="0" lang="en-US" sz="2400" u="none" cap="none" strike="noStrike">
                <a:solidFill>
                  <a:srgbClr val="575656"/>
                </a:solidFill>
                <a:latin typeface="Calibri"/>
                <a:ea typeface="Calibri"/>
                <a:cs typeface="Calibri"/>
                <a:sym typeface="Calibri"/>
              </a:rPr>
              <a:t>Συμπέρασμα (0:25-0:30)</a:t>
            </a:r>
            <a:endParaRPr b="0" i="0" sz="2400" u="none" cap="none" strike="noStrike">
              <a:solidFill>
                <a:srgbClr val="000000"/>
              </a:solidFill>
              <a:latin typeface="Calibri"/>
              <a:ea typeface="Calibri"/>
              <a:cs typeface="Calibri"/>
              <a:sym typeface="Calibri"/>
            </a:endParaRPr>
          </a:p>
        </p:txBody>
      </p:sp>
      <p:sp>
        <p:nvSpPr>
          <p:cNvPr id="946" name="Google Shape;946;p68"/>
          <p:cNvSpPr/>
          <p:nvPr/>
        </p:nvSpPr>
        <p:spPr>
          <a:xfrm>
            <a:off x="10176123" y="8456414"/>
            <a:ext cx="7389465" cy="660499"/>
          </a:xfrm>
          <a:prstGeom prst="rect">
            <a:avLst/>
          </a:prstGeom>
          <a:noFill/>
          <a:ln>
            <a:noFill/>
          </a:ln>
        </p:spPr>
        <p:txBody>
          <a:bodyPr anchorCtr="0" anchor="t" bIns="0" lIns="0" spcFirstLastPara="1" rIns="0" wrap="square" tIns="0">
            <a:noAutofit/>
          </a:bodyPr>
          <a:lstStyle/>
          <a:p>
            <a:pPr indent="0" lvl="0" marL="0" marR="0" rtl="0" algn="l">
              <a:lnSpc>
                <a:spcPct val="106791"/>
              </a:lnSpc>
              <a:spcBef>
                <a:spcPts val="0"/>
              </a:spcBef>
              <a:spcAft>
                <a:spcPts val="0"/>
              </a:spcAft>
              <a:buClr>
                <a:srgbClr val="000000"/>
              </a:buClr>
              <a:buSzPts val="2400"/>
              <a:buFont typeface="Arial"/>
              <a:buNone/>
            </a:pPr>
            <a:r>
              <a:rPr b="1" i="0" lang="en-US" sz="2400" u="none" cap="none" strike="noStrike">
                <a:solidFill>
                  <a:srgbClr val="575656"/>
                </a:solidFill>
                <a:latin typeface="Calibri"/>
                <a:ea typeface="Calibri"/>
                <a:cs typeface="Calibri"/>
                <a:sym typeface="Calibri"/>
              </a:rPr>
              <a:t>Η αλήθεια:</a:t>
            </a:r>
            <a:r>
              <a:rPr b="0" i="0" lang="en-US" sz="2400" u="none" cap="none" strike="noStrike">
                <a:solidFill>
                  <a:srgbClr val="575656"/>
                </a:solidFill>
                <a:latin typeface="Calibri"/>
                <a:ea typeface="Calibri"/>
                <a:cs typeface="Calibri"/>
                <a:sym typeface="Calibri"/>
              </a:rPr>
              <a:t> "The internet is decentralised; there is no single 'off' switch. This is clickbait. Don't fall for the fear."</a:t>
            </a:r>
            <a:endParaRPr b="0" i="0" sz="2400" u="none" cap="none" strike="noStrike">
              <a:solidFill>
                <a:srgbClr val="000000"/>
              </a:solidFill>
              <a:latin typeface="Calibri"/>
              <a:ea typeface="Calibri"/>
              <a:cs typeface="Calibri"/>
              <a:sym typeface="Calibri"/>
            </a:endParaRPr>
          </a:p>
        </p:txBody>
      </p:sp>
      <p:pic>
        <p:nvPicPr>
          <p:cNvPr id="947" name="Google Shape;947;p68"/>
          <p:cNvPicPr preferRelativeResize="0"/>
          <p:nvPr/>
        </p:nvPicPr>
        <p:blipFill rotWithShape="1">
          <a:blip r:embed="rId4">
            <a:alphaModFix/>
          </a:blip>
          <a:srcRect b="0" l="0" r="0" t="0"/>
          <a:stretch/>
        </p:blipFill>
        <p:spPr>
          <a:xfrm>
            <a:off x="15463745" y="9661773"/>
            <a:ext cx="2824255" cy="460695"/>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2" name="Shape 952"/>
        <p:cNvGrpSpPr/>
        <p:nvPr/>
      </p:nvGrpSpPr>
      <p:grpSpPr>
        <a:xfrm>
          <a:off x="0" y="0"/>
          <a:ext cx="0" cy="0"/>
          <a:chOff x="0" y="0"/>
          <a:chExt cx="0" cy="0"/>
        </a:xfrm>
      </p:grpSpPr>
      <p:pic>
        <p:nvPicPr>
          <p:cNvPr descr="preencoded.png" id="953" name="Google Shape;953;p4"/>
          <p:cNvPicPr preferRelativeResize="0"/>
          <p:nvPr/>
        </p:nvPicPr>
        <p:blipFill rotWithShape="1">
          <a:blip r:embed="rId3">
            <a:alphaModFix/>
          </a:blip>
          <a:srcRect b="0" l="0" r="0" t="0"/>
          <a:stretch/>
        </p:blipFill>
        <p:spPr>
          <a:xfrm>
            <a:off x="11430000" y="0"/>
            <a:ext cx="6858000" cy="10287000"/>
          </a:xfrm>
          <a:prstGeom prst="rect">
            <a:avLst/>
          </a:prstGeom>
          <a:noFill/>
          <a:ln>
            <a:noFill/>
          </a:ln>
        </p:spPr>
      </p:pic>
      <p:sp>
        <p:nvSpPr>
          <p:cNvPr id="954" name="Google Shape;954;p4"/>
          <p:cNvSpPr/>
          <p:nvPr/>
        </p:nvSpPr>
        <p:spPr>
          <a:xfrm>
            <a:off x="852934" y="864691"/>
            <a:ext cx="9724133" cy="1523108"/>
          </a:xfrm>
          <a:prstGeom prst="rect">
            <a:avLst/>
          </a:prstGeom>
          <a:noFill/>
          <a:ln>
            <a:noFill/>
          </a:ln>
        </p:spPr>
        <p:txBody>
          <a:bodyPr anchorCtr="0" anchor="t" bIns="0" lIns="0" spcFirstLastPara="1" rIns="0" wrap="square" tIns="0">
            <a:noAutofit/>
          </a:bodyPr>
          <a:lstStyle/>
          <a:p>
            <a:pPr indent="0" lvl="0" marL="0" marR="0" rtl="0" algn="l">
              <a:lnSpc>
                <a:spcPct val="148450"/>
              </a:lnSpc>
              <a:spcBef>
                <a:spcPts val="0"/>
              </a:spcBef>
              <a:spcAft>
                <a:spcPts val="0"/>
              </a:spcAft>
              <a:buClr>
                <a:srgbClr val="000000"/>
              </a:buClr>
              <a:buSzPts val="4000"/>
              <a:buFont typeface="Arial"/>
              <a:buNone/>
            </a:pPr>
            <a:r>
              <a:rPr b="1" i="0" lang="en-US" sz="4000" u="none" cap="none" strike="noStrike">
                <a:solidFill>
                  <a:schemeClr val="dk2"/>
                </a:solidFill>
                <a:latin typeface="Calibri"/>
                <a:ea typeface="Calibri"/>
                <a:cs typeface="Calibri"/>
                <a:sym typeface="Calibri"/>
              </a:rPr>
              <a:t>Ενισχύστε την Ψηφιακή Ανθεκτικότητα</a:t>
            </a:r>
            <a:endParaRPr b="0" i="0" sz="4000" u="none" cap="none" strike="noStrike">
              <a:solidFill>
                <a:schemeClr val="dk2"/>
              </a:solidFill>
              <a:latin typeface="Calibri"/>
              <a:ea typeface="Calibri"/>
              <a:cs typeface="Calibri"/>
              <a:sym typeface="Calibri"/>
            </a:endParaRPr>
          </a:p>
        </p:txBody>
      </p:sp>
      <p:sp>
        <p:nvSpPr>
          <p:cNvPr id="955" name="Google Shape;955;p4"/>
          <p:cNvSpPr/>
          <p:nvPr/>
        </p:nvSpPr>
        <p:spPr>
          <a:xfrm>
            <a:off x="878607" y="2631431"/>
            <a:ext cx="3655516" cy="456903"/>
          </a:xfrm>
          <a:prstGeom prst="rect">
            <a:avLst/>
          </a:prstGeom>
          <a:noFill/>
          <a:ln>
            <a:noFill/>
          </a:ln>
        </p:spPr>
        <p:txBody>
          <a:bodyPr anchorCtr="0" anchor="t" bIns="0" lIns="0" spcFirstLastPara="1" rIns="0" wrap="square" tIns="0">
            <a:noAutofit/>
          </a:bodyPr>
          <a:lstStyle/>
          <a:p>
            <a:pPr indent="0" lvl="0" marL="0" marR="0" rtl="0" algn="l">
              <a:lnSpc>
                <a:spcPct val="148458"/>
              </a:lnSpc>
              <a:spcBef>
                <a:spcPts val="0"/>
              </a:spcBef>
              <a:spcAft>
                <a:spcPts val="0"/>
              </a:spcAft>
              <a:buClr>
                <a:srgbClr val="000000"/>
              </a:buClr>
              <a:buSzPts val="2400"/>
              <a:buFont typeface="Arial"/>
              <a:buNone/>
            </a:pPr>
            <a:r>
              <a:rPr b="1" i="0" lang="en-US" sz="2400" u="none" cap="none" strike="noStrike">
                <a:solidFill>
                  <a:schemeClr val="dk2"/>
                </a:solidFill>
                <a:latin typeface="Calibri"/>
                <a:ea typeface="Calibri"/>
                <a:cs typeface="Calibri"/>
                <a:sym typeface="Calibri"/>
              </a:rPr>
              <a:t>Ο πραγματικός στόχος</a:t>
            </a:r>
            <a:endParaRPr b="0" i="0" sz="2400" u="none" cap="none" strike="noStrike">
              <a:solidFill>
                <a:schemeClr val="dk2"/>
              </a:solidFill>
              <a:latin typeface="Calibri"/>
              <a:ea typeface="Calibri"/>
              <a:cs typeface="Calibri"/>
              <a:sym typeface="Calibri"/>
            </a:endParaRPr>
          </a:p>
        </p:txBody>
      </p:sp>
      <p:sp>
        <p:nvSpPr>
          <p:cNvPr id="956" name="Google Shape;956;p4"/>
          <p:cNvSpPr/>
          <p:nvPr/>
        </p:nvSpPr>
        <p:spPr>
          <a:xfrm>
            <a:off x="527685" y="3575744"/>
            <a:ext cx="6155873" cy="2321197"/>
          </a:xfrm>
          <a:prstGeom prst="rect">
            <a:avLst/>
          </a:prstGeom>
          <a:noFill/>
          <a:ln>
            <a:noFill/>
          </a:ln>
        </p:spPr>
        <p:txBody>
          <a:bodyPr anchorCtr="0" anchor="t" bIns="0" lIns="0" spcFirstLastPara="1" rIns="0" wrap="square" tIns="0">
            <a:noAutofit/>
          </a:bodyPr>
          <a:lstStyle/>
          <a:p>
            <a:pPr indent="0" lvl="0" marL="0" marR="0" rtl="0" algn="l">
              <a:lnSpc>
                <a:spcPct val="127625"/>
              </a:lnSpc>
              <a:spcBef>
                <a:spcPts val="0"/>
              </a:spcBef>
              <a:spcAft>
                <a:spcPts val="0"/>
              </a:spcAft>
              <a:buNone/>
            </a:pPr>
            <a:r>
              <a:rPr b="0" i="0" lang="en-US" sz="2000" u="none" cap="none" strike="noStrike">
                <a:solidFill>
                  <a:srgbClr val="575656"/>
                </a:solidFill>
                <a:latin typeface="Calibri"/>
                <a:ea typeface="Calibri"/>
                <a:cs typeface="Calibri"/>
                <a:sym typeface="Calibri"/>
              </a:rPr>
              <a:t>Ο στόχος δεν είναι απλώς να δηλώσετε «αυτό είναι λάθος». Είναι να παρουσιάσετε τη μεθοδολογία σας. Όταν εξηγείτε τα βήματα επαλήθευσης που ακολουθήσατε, ενδυναμώνετε άλλους/ες ώστε να μπορούν και οι ίδιοι/ες να αναγνωρίζουν την παραπληροφόρηση.Κάθε φορά που αποδομείτε ψευδείς πληροφορίες με τεκμηριωμένα στοιχεία, συμβάλλετε στη δημιουργία μιας πιο ενημερωμένης και ανθεκτικής διαδικτυακής κοινότητας. Αυτή είναι η δύναμη της ψηφιακής επαλήθευσης.Με το να ακολουθείτε τη διαδικασία SIFT – Stop, Investigate, Find trusted sources, Trace claims back to their origin – μετατρέπεστε από παθητικό/ή καταναλωτή/τρια σε ενεργό/ή ψηφιακό/ή πολίτη. Κάθε φορά που αποδομείτε ψευδείς πληροφορίες με τεκμηριωμένα στοιχεία, συμβάλλετε στη δημιουργία μιας πιο ενημερωμένης και ανθεκτικής διαδικτυακής κοινότητας. Αυτή είναι η δύναμη της ψηφιακής επαλήθευσης.</a:t>
            </a:r>
            <a:endParaRPr b="0" i="0" sz="2000" u="none" cap="none" strike="noStrike">
              <a:solidFill>
                <a:srgbClr val="000000"/>
              </a:solidFill>
              <a:latin typeface="Calibri"/>
              <a:ea typeface="Calibri"/>
              <a:cs typeface="Calibri"/>
              <a:sym typeface="Calibri"/>
            </a:endParaRPr>
          </a:p>
          <a:p>
            <a:pPr indent="0" lvl="0" marL="0" marR="0" rtl="0" algn="l">
              <a:lnSpc>
                <a:spcPct val="127625"/>
              </a:lnSpc>
              <a:spcBef>
                <a:spcPts val="0"/>
              </a:spcBef>
              <a:spcAft>
                <a:spcPts val="0"/>
              </a:spcAft>
              <a:buClr>
                <a:srgbClr val="000000"/>
              </a:buClr>
              <a:buSzPts val="2200"/>
              <a:buFont typeface="Arial"/>
              <a:buNone/>
            </a:pPr>
            <a:r>
              <a:t/>
            </a:r>
            <a:endParaRPr b="0" i="0" sz="2200" u="none" cap="none" strike="noStrike">
              <a:solidFill>
                <a:srgbClr val="000000"/>
              </a:solidFill>
              <a:latin typeface="Calibri"/>
              <a:ea typeface="Calibri"/>
              <a:cs typeface="Calibri"/>
              <a:sym typeface="Calibri"/>
            </a:endParaRPr>
          </a:p>
        </p:txBody>
      </p:sp>
      <p:sp>
        <p:nvSpPr>
          <p:cNvPr id="957" name="Google Shape;957;p4"/>
          <p:cNvSpPr/>
          <p:nvPr/>
        </p:nvSpPr>
        <p:spPr>
          <a:xfrm>
            <a:off x="7053560" y="3027461"/>
            <a:ext cx="548283" cy="548283"/>
          </a:xfrm>
          <a:prstGeom prst="roundRect">
            <a:avLst>
              <a:gd fmla="val 18668" name="adj"/>
            </a:avLst>
          </a:prstGeom>
          <a:solidFill>
            <a:srgbClr val="FDCED3"/>
          </a:solidFill>
          <a:ln cap="flat" cmpd="sng" w="9525">
            <a:solidFill>
              <a:srgbClr val="E3B4B9"/>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750"/>
              <a:buFont typeface="Arial"/>
              <a:buNone/>
            </a:pPr>
            <a:r>
              <a:t/>
            </a:r>
            <a:endParaRPr b="0" i="0" sz="1750" u="none" cap="none" strike="noStrike">
              <a:solidFill>
                <a:srgbClr val="000000"/>
              </a:solidFill>
              <a:latin typeface="Arial"/>
              <a:ea typeface="Arial"/>
              <a:cs typeface="Arial"/>
              <a:sym typeface="Arial"/>
            </a:endParaRPr>
          </a:p>
        </p:txBody>
      </p:sp>
      <p:sp>
        <p:nvSpPr>
          <p:cNvPr id="958" name="Google Shape;958;p4"/>
          <p:cNvSpPr/>
          <p:nvPr/>
        </p:nvSpPr>
        <p:spPr>
          <a:xfrm>
            <a:off x="7845475" y="3111104"/>
            <a:ext cx="2740968" cy="380703"/>
          </a:xfrm>
          <a:prstGeom prst="rect">
            <a:avLst/>
          </a:prstGeom>
          <a:noFill/>
          <a:ln>
            <a:noFill/>
          </a:ln>
        </p:spPr>
        <p:txBody>
          <a:bodyPr anchorCtr="0" anchor="t" bIns="0" lIns="0" spcFirstLastPara="1" rIns="0" wrap="square" tIns="0">
            <a:noAutofit/>
          </a:bodyPr>
          <a:lstStyle/>
          <a:p>
            <a:pPr indent="0" lvl="0" marL="0" marR="0" rtl="0" algn="l">
              <a:lnSpc>
                <a:spcPct val="122416"/>
              </a:lnSpc>
              <a:spcBef>
                <a:spcPts val="0"/>
              </a:spcBef>
              <a:spcAft>
                <a:spcPts val="0"/>
              </a:spcAft>
              <a:buClr>
                <a:srgbClr val="000000"/>
              </a:buClr>
              <a:buSzPts val="2400"/>
              <a:buFont typeface="Arial"/>
              <a:buNone/>
            </a:pPr>
            <a:r>
              <a:rPr b="1" i="0" lang="en-US" sz="2400" u="none" cap="none" strike="noStrike">
                <a:solidFill>
                  <a:srgbClr val="575656"/>
                </a:solidFill>
                <a:latin typeface="Calibri"/>
                <a:ea typeface="Calibri"/>
                <a:cs typeface="Calibri"/>
                <a:sym typeface="Calibri"/>
              </a:rPr>
              <a:t>Παύση</a:t>
            </a:r>
            <a:endParaRPr b="0" i="0" sz="2400" u="none" cap="none" strike="noStrike">
              <a:solidFill>
                <a:srgbClr val="000000"/>
              </a:solidFill>
              <a:latin typeface="Calibri"/>
              <a:ea typeface="Calibri"/>
              <a:cs typeface="Calibri"/>
              <a:sym typeface="Calibri"/>
            </a:endParaRPr>
          </a:p>
        </p:txBody>
      </p:sp>
      <p:sp>
        <p:nvSpPr>
          <p:cNvPr id="959" name="Google Shape;959;p4"/>
          <p:cNvSpPr/>
          <p:nvPr/>
        </p:nvSpPr>
        <p:spPr>
          <a:xfrm>
            <a:off x="7845475" y="3735438"/>
            <a:ext cx="2740968" cy="389781"/>
          </a:xfrm>
          <a:prstGeom prst="rect">
            <a:avLst/>
          </a:prstGeom>
          <a:noFill/>
          <a:ln>
            <a:noFill/>
          </a:ln>
        </p:spPr>
        <p:txBody>
          <a:bodyPr anchorCtr="0" anchor="t" bIns="0" lIns="0" spcFirstLastPara="1" rIns="0" wrap="square" tIns="0">
            <a:noAutofit/>
          </a:bodyPr>
          <a:lstStyle/>
          <a:p>
            <a:pPr indent="0" lvl="0" marL="0" marR="0" rtl="0" algn="l">
              <a:lnSpc>
                <a:spcPct val="127625"/>
              </a:lnSpc>
              <a:spcBef>
                <a:spcPts val="0"/>
              </a:spcBef>
              <a:spcAft>
                <a:spcPts val="0"/>
              </a:spcAft>
              <a:buClr>
                <a:srgbClr val="000000"/>
              </a:buClr>
              <a:buSzPts val="2400"/>
              <a:buFont typeface="Arial"/>
              <a:buNone/>
            </a:pPr>
            <a:r>
              <a:rPr b="0" i="0" lang="en-US" sz="2400" u="none" cap="none" strike="noStrike">
                <a:solidFill>
                  <a:srgbClr val="575656"/>
                </a:solidFill>
                <a:latin typeface="Calibri"/>
                <a:ea typeface="Calibri"/>
                <a:cs typeface="Calibri"/>
                <a:sym typeface="Calibri"/>
              </a:rPr>
              <a:t>Πριν κοινοποιήσετε, κάντε παύση</a:t>
            </a:r>
            <a:endParaRPr b="0" i="0" sz="2400" u="none" cap="none" strike="noStrike">
              <a:solidFill>
                <a:srgbClr val="000000"/>
              </a:solidFill>
              <a:latin typeface="Calibri"/>
              <a:ea typeface="Calibri"/>
              <a:cs typeface="Calibri"/>
              <a:sym typeface="Calibri"/>
            </a:endParaRPr>
          </a:p>
        </p:txBody>
      </p:sp>
      <p:sp>
        <p:nvSpPr>
          <p:cNvPr id="960" name="Google Shape;960;p4"/>
          <p:cNvSpPr/>
          <p:nvPr/>
        </p:nvSpPr>
        <p:spPr>
          <a:xfrm>
            <a:off x="7053560" y="4612481"/>
            <a:ext cx="548283" cy="548283"/>
          </a:xfrm>
          <a:prstGeom prst="roundRect">
            <a:avLst>
              <a:gd fmla="val 18668" name="adj"/>
            </a:avLst>
          </a:prstGeom>
          <a:solidFill>
            <a:srgbClr val="FDCED3"/>
          </a:solidFill>
          <a:ln cap="flat" cmpd="sng" w="9525">
            <a:solidFill>
              <a:srgbClr val="E3B4B9"/>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750"/>
              <a:buFont typeface="Arial"/>
              <a:buNone/>
            </a:pPr>
            <a:r>
              <a:t/>
            </a:r>
            <a:endParaRPr b="0" i="0" sz="1750" u="none" cap="none" strike="noStrike">
              <a:solidFill>
                <a:srgbClr val="000000"/>
              </a:solidFill>
              <a:latin typeface="Arial"/>
              <a:ea typeface="Arial"/>
              <a:cs typeface="Arial"/>
              <a:sym typeface="Arial"/>
            </a:endParaRPr>
          </a:p>
        </p:txBody>
      </p:sp>
      <p:sp>
        <p:nvSpPr>
          <p:cNvPr id="961" name="Google Shape;961;p4"/>
          <p:cNvSpPr/>
          <p:nvPr/>
        </p:nvSpPr>
        <p:spPr>
          <a:xfrm>
            <a:off x="7845475" y="4696122"/>
            <a:ext cx="2740968" cy="380703"/>
          </a:xfrm>
          <a:prstGeom prst="rect">
            <a:avLst/>
          </a:prstGeom>
          <a:noFill/>
          <a:ln>
            <a:noFill/>
          </a:ln>
        </p:spPr>
        <p:txBody>
          <a:bodyPr anchorCtr="0" anchor="t" bIns="0" lIns="0" spcFirstLastPara="1" rIns="0" wrap="square" tIns="0">
            <a:noAutofit/>
          </a:bodyPr>
          <a:lstStyle/>
          <a:p>
            <a:pPr indent="0" lvl="0" marL="0" marR="0" rtl="0" algn="l">
              <a:lnSpc>
                <a:spcPct val="122416"/>
              </a:lnSpc>
              <a:spcBef>
                <a:spcPts val="0"/>
              </a:spcBef>
              <a:spcAft>
                <a:spcPts val="0"/>
              </a:spcAft>
              <a:buClr>
                <a:srgbClr val="000000"/>
              </a:buClr>
              <a:buSzPts val="2400"/>
              <a:buFont typeface="Arial"/>
              <a:buNone/>
            </a:pPr>
            <a:r>
              <a:rPr b="1" i="0" lang="en-US" sz="2400" u="none" cap="none" strike="noStrike">
                <a:solidFill>
                  <a:srgbClr val="575656"/>
                </a:solidFill>
                <a:latin typeface="Calibri"/>
                <a:ea typeface="Calibri"/>
                <a:cs typeface="Calibri"/>
                <a:sym typeface="Calibri"/>
              </a:rPr>
              <a:t>Έλεγχος</a:t>
            </a:r>
            <a:endParaRPr b="0" i="0" sz="2400" u="none" cap="none" strike="noStrike">
              <a:solidFill>
                <a:srgbClr val="000000"/>
              </a:solidFill>
              <a:latin typeface="Calibri"/>
              <a:ea typeface="Calibri"/>
              <a:cs typeface="Calibri"/>
              <a:sym typeface="Calibri"/>
            </a:endParaRPr>
          </a:p>
        </p:txBody>
      </p:sp>
      <p:sp>
        <p:nvSpPr>
          <p:cNvPr id="962" name="Google Shape;962;p4"/>
          <p:cNvSpPr/>
          <p:nvPr/>
        </p:nvSpPr>
        <p:spPr>
          <a:xfrm>
            <a:off x="7845475" y="5320457"/>
            <a:ext cx="2740968" cy="389781"/>
          </a:xfrm>
          <a:prstGeom prst="rect">
            <a:avLst/>
          </a:prstGeom>
          <a:noFill/>
          <a:ln>
            <a:noFill/>
          </a:ln>
        </p:spPr>
        <p:txBody>
          <a:bodyPr anchorCtr="0" anchor="t" bIns="0" lIns="0" spcFirstLastPara="1" rIns="0" wrap="square" tIns="0">
            <a:noAutofit/>
          </a:bodyPr>
          <a:lstStyle/>
          <a:p>
            <a:pPr indent="0" lvl="0" marL="0" marR="0" rtl="0" algn="l">
              <a:lnSpc>
                <a:spcPct val="127625"/>
              </a:lnSpc>
              <a:spcBef>
                <a:spcPts val="0"/>
              </a:spcBef>
              <a:spcAft>
                <a:spcPts val="0"/>
              </a:spcAft>
              <a:buClr>
                <a:srgbClr val="000000"/>
              </a:buClr>
              <a:buSzPts val="2400"/>
              <a:buFont typeface="Arial"/>
              <a:buNone/>
            </a:pPr>
            <a:r>
              <a:rPr b="0" i="0" lang="en-US" sz="2400" u="none" cap="none" strike="noStrike">
                <a:solidFill>
                  <a:srgbClr val="575656"/>
                </a:solidFill>
                <a:latin typeface="Calibri"/>
                <a:ea typeface="Calibri"/>
                <a:cs typeface="Calibri"/>
                <a:sym typeface="Calibri"/>
              </a:rPr>
              <a:t>Ελέγξτε την πηγή</a:t>
            </a:r>
            <a:endParaRPr b="0" i="0" sz="2400" u="none" cap="none" strike="noStrike">
              <a:solidFill>
                <a:srgbClr val="000000"/>
              </a:solidFill>
              <a:latin typeface="Calibri"/>
              <a:ea typeface="Calibri"/>
              <a:cs typeface="Calibri"/>
              <a:sym typeface="Calibri"/>
            </a:endParaRPr>
          </a:p>
        </p:txBody>
      </p:sp>
      <p:sp>
        <p:nvSpPr>
          <p:cNvPr id="963" name="Google Shape;963;p4"/>
          <p:cNvSpPr/>
          <p:nvPr/>
        </p:nvSpPr>
        <p:spPr>
          <a:xfrm>
            <a:off x="7053560" y="6197501"/>
            <a:ext cx="548283" cy="548283"/>
          </a:xfrm>
          <a:prstGeom prst="roundRect">
            <a:avLst>
              <a:gd fmla="val 18668" name="adj"/>
            </a:avLst>
          </a:prstGeom>
          <a:solidFill>
            <a:srgbClr val="FDCED3"/>
          </a:solidFill>
          <a:ln cap="flat" cmpd="sng" w="9525">
            <a:solidFill>
              <a:srgbClr val="E3B4B9"/>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750"/>
              <a:buFont typeface="Arial"/>
              <a:buNone/>
            </a:pPr>
            <a:r>
              <a:t/>
            </a:r>
            <a:endParaRPr b="0" i="0" sz="1750" u="none" cap="none" strike="noStrike">
              <a:solidFill>
                <a:srgbClr val="000000"/>
              </a:solidFill>
              <a:latin typeface="Arial"/>
              <a:ea typeface="Arial"/>
              <a:cs typeface="Arial"/>
              <a:sym typeface="Arial"/>
            </a:endParaRPr>
          </a:p>
        </p:txBody>
      </p:sp>
      <p:sp>
        <p:nvSpPr>
          <p:cNvPr id="964" name="Google Shape;964;p4"/>
          <p:cNvSpPr/>
          <p:nvPr/>
        </p:nvSpPr>
        <p:spPr>
          <a:xfrm>
            <a:off x="7845475" y="6281142"/>
            <a:ext cx="2740968" cy="380703"/>
          </a:xfrm>
          <a:prstGeom prst="rect">
            <a:avLst/>
          </a:prstGeom>
          <a:noFill/>
          <a:ln>
            <a:noFill/>
          </a:ln>
        </p:spPr>
        <p:txBody>
          <a:bodyPr anchorCtr="0" anchor="t" bIns="0" lIns="0" spcFirstLastPara="1" rIns="0" wrap="square" tIns="0">
            <a:noAutofit/>
          </a:bodyPr>
          <a:lstStyle/>
          <a:p>
            <a:pPr indent="0" lvl="0" marL="0" marR="0" rtl="0" algn="l">
              <a:lnSpc>
                <a:spcPct val="122416"/>
              </a:lnSpc>
              <a:spcBef>
                <a:spcPts val="0"/>
              </a:spcBef>
              <a:spcAft>
                <a:spcPts val="0"/>
              </a:spcAft>
              <a:buClr>
                <a:srgbClr val="000000"/>
              </a:buClr>
              <a:buSzPts val="2400"/>
              <a:buFont typeface="Arial"/>
              <a:buNone/>
            </a:pPr>
            <a:r>
              <a:rPr b="1" i="0" lang="en-US" sz="2400" u="none" cap="none" strike="noStrike">
                <a:solidFill>
                  <a:srgbClr val="575656"/>
                </a:solidFill>
                <a:latin typeface="Calibri"/>
                <a:ea typeface="Calibri"/>
                <a:cs typeface="Calibri"/>
                <a:sym typeface="Calibri"/>
              </a:rPr>
              <a:t>Εντοπισμός</a:t>
            </a:r>
            <a:endParaRPr b="0" i="0" sz="2400" u="none" cap="none" strike="noStrike">
              <a:solidFill>
                <a:srgbClr val="000000"/>
              </a:solidFill>
              <a:latin typeface="Calibri"/>
              <a:ea typeface="Calibri"/>
              <a:cs typeface="Calibri"/>
              <a:sym typeface="Calibri"/>
            </a:endParaRPr>
          </a:p>
        </p:txBody>
      </p:sp>
      <p:sp>
        <p:nvSpPr>
          <p:cNvPr id="965" name="Google Shape;965;p4"/>
          <p:cNvSpPr/>
          <p:nvPr/>
        </p:nvSpPr>
        <p:spPr>
          <a:xfrm>
            <a:off x="7845475" y="6905477"/>
            <a:ext cx="2740968" cy="389781"/>
          </a:xfrm>
          <a:prstGeom prst="rect">
            <a:avLst/>
          </a:prstGeom>
          <a:noFill/>
          <a:ln>
            <a:noFill/>
          </a:ln>
        </p:spPr>
        <p:txBody>
          <a:bodyPr anchorCtr="0" anchor="t" bIns="0" lIns="0" spcFirstLastPara="1" rIns="0" wrap="square" tIns="0">
            <a:noAutofit/>
          </a:bodyPr>
          <a:lstStyle/>
          <a:p>
            <a:pPr indent="0" lvl="0" marL="0" marR="0" rtl="0" algn="l">
              <a:lnSpc>
                <a:spcPct val="127625"/>
              </a:lnSpc>
              <a:spcBef>
                <a:spcPts val="0"/>
              </a:spcBef>
              <a:spcAft>
                <a:spcPts val="0"/>
              </a:spcAft>
              <a:buClr>
                <a:srgbClr val="000000"/>
              </a:buClr>
              <a:buSzPts val="2400"/>
              <a:buFont typeface="Arial"/>
              <a:buNone/>
            </a:pPr>
            <a:r>
              <a:rPr b="0" i="0" lang="en-US" sz="2400" u="none" cap="none" strike="noStrike">
                <a:solidFill>
                  <a:srgbClr val="575656"/>
                </a:solidFill>
                <a:latin typeface="Calibri"/>
                <a:ea typeface="Calibri"/>
                <a:cs typeface="Calibri"/>
                <a:sym typeface="Calibri"/>
              </a:rPr>
              <a:t>Αναζητήστε αξιόπιστη κάλυψη</a:t>
            </a:r>
            <a:endParaRPr b="0" i="0" sz="2400" u="none" cap="none" strike="noStrike">
              <a:solidFill>
                <a:srgbClr val="000000"/>
              </a:solidFill>
              <a:latin typeface="Calibri"/>
              <a:ea typeface="Calibri"/>
              <a:cs typeface="Calibri"/>
              <a:sym typeface="Calibri"/>
            </a:endParaRPr>
          </a:p>
        </p:txBody>
      </p:sp>
      <p:sp>
        <p:nvSpPr>
          <p:cNvPr id="966" name="Google Shape;966;p4"/>
          <p:cNvSpPr/>
          <p:nvPr/>
        </p:nvSpPr>
        <p:spPr>
          <a:xfrm>
            <a:off x="7053560" y="7782520"/>
            <a:ext cx="548283" cy="548283"/>
          </a:xfrm>
          <a:prstGeom prst="roundRect">
            <a:avLst>
              <a:gd fmla="val 18668" name="adj"/>
            </a:avLst>
          </a:prstGeom>
          <a:solidFill>
            <a:srgbClr val="FDCED3"/>
          </a:solidFill>
          <a:ln cap="flat" cmpd="sng" w="9525">
            <a:solidFill>
              <a:srgbClr val="E3B4B9"/>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750"/>
              <a:buFont typeface="Arial"/>
              <a:buNone/>
            </a:pPr>
            <a:r>
              <a:t/>
            </a:r>
            <a:endParaRPr b="0" i="0" sz="1750" u="none" cap="none" strike="noStrike">
              <a:solidFill>
                <a:srgbClr val="000000"/>
              </a:solidFill>
              <a:latin typeface="Arial"/>
              <a:ea typeface="Arial"/>
              <a:cs typeface="Arial"/>
              <a:sym typeface="Arial"/>
            </a:endParaRPr>
          </a:p>
        </p:txBody>
      </p:sp>
      <p:sp>
        <p:nvSpPr>
          <p:cNvPr id="967" name="Google Shape;967;p4"/>
          <p:cNvSpPr/>
          <p:nvPr/>
        </p:nvSpPr>
        <p:spPr>
          <a:xfrm>
            <a:off x="7845475" y="7866161"/>
            <a:ext cx="2740968" cy="380703"/>
          </a:xfrm>
          <a:prstGeom prst="rect">
            <a:avLst/>
          </a:prstGeom>
          <a:noFill/>
          <a:ln>
            <a:noFill/>
          </a:ln>
        </p:spPr>
        <p:txBody>
          <a:bodyPr anchorCtr="0" anchor="t" bIns="0" lIns="0" spcFirstLastPara="1" rIns="0" wrap="square" tIns="0">
            <a:noAutofit/>
          </a:bodyPr>
          <a:lstStyle/>
          <a:p>
            <a:pPr indent="0" lvl="0" marL="0" marR="0" rtl="0" algn="l">
              <a:lnSpc>
                <a:spcPct val="122416"/>
              </a:lnSpc>
              <a:spcBef>
                <a:spcPts val="0"/>
              </a:spcBef>
              <a:spcAft>
                <a:spcPts val="0"/>
              </a:spcAft>
              <a:buClr>
                <a:srgbClr val="000000"/>
              </a:buClr>
              <a:buSzPts val="2400"/>
              <a:buFont typeface="Arial"/>
              <a:buNone/>
            </a:pPr>
            <a:r>
              <a:rPr b="1" i="0" lang="en-US" sz="2400" u="none" cap="none" strike="noStrike">
                <a:solidFill>
                  <a:srgbClr val="575656"/>
                </a:solidFill>
                <a:latin typeface="Calibri"/>
                <a:ea typeface="Calibri"/>
                <a:cs typeface="Calibri"/>
                <a:sym typeface="Calibri"/>
              </a:rPr>
              <a:t>Ανίχνευση</a:t>
            </a:r>
            <a:endParaRPr b="0" i="0" sz="2400" u="none" cap="none" strike="noStrike">
              <a:solidFill>
                <a:srgbClr val="000000"/>
              </a:solidFill>
              <a:latin typeface="Calibri"/>
              <a:ea typeface="Calibri"/>
              <a:cs typeface="Calibri"/>
              <a:sym typeface="Calibri"/>
            </a:endParaRPr>
          </a:p>
        </p:txBody>
      </p:sp>
      <p:sp>
        <p:nvSpPr>
          <p:cNvPr id="968" name="Google Shape;968;p4"/>
          <p:cNvSpPr/>
          <p:nvPr/>
        </p:nvSpPr>
        <p:spPr>
          <a:xfrm>
            <a:off x="7845475" y="8490497"/>
            <a:ext cx="2740968" cy="389781"/>
          </a:xfrm>
          <a:prstGeom prst="rect">
            <a:avLst/>
          </a:prstGeom>
          <a:noFill/>
          <a:ln>
            <a:noFill/>
          </a:ln>
        </p:spPr>
        <p:txBody>
          <a:bodyPr anchorCtr="0" anchor="t" bIns="0" lIns="0" spcFirstLastPara="1" rIns="0" wrap="square" tIns="0">
            <a:noAutofit/>
          </a:bodyPr>
          <a:lstStyle/>
          <a:p>
            <a:pPr indent="0" lvl="0" marL="0" marR="0" rtl="0" algn="l">
              <a:lnSpc>
                <a:spcPct val="127625"/>
              </a:lnSpc>
              <a:spcBef>
                <a:spcPts val="0"/>
              </a:spcBef>
              <a:spcAft>
                <a:spcPts val="0"/>
              </a:spcAft>
              <a:buClr>
                <a:srgbClr val="000000"/>
              </a:buClr>
              <a:buSzPts val="2400"/>
              <a:buFont typeface="Arial"/>
              <a:buNone/>
            </a:pPr>
            <a:r>
              <a:rPr b="0" i="0" lang="en-US" sz="2400" u="none" cap="none" strike="noStrike">
                <a:solidFill>
                  <a:srgbClr val="575656"/>
                </a:solidFill>
                <a:latin typeface="Calibri"/>
                <a:ea typeface="Calibri"/>
                <a:cs typeface="Calibri"/>
                <a:sym typeface="Calibri"/>
              </a:rPr>
              <a:t>Ανιχνεύστε τους ισχυρισμούς μέχρι την αρχική τους προέλευση</a:t>
            </a:r>
            <a:endParaRPr b="0" i="0" sz="2400" u="none" cap="none" strike="noStrike">
              <a:solidFill>
                <a:srgbClr val="000000"/>
              </a:solidFill>
              <a:latin typeface="Calibri"/>
              <a:ea typeface="Calibri"/>
              <a:cs typeface="Calibri"/>
              <a:sym typeface="Calibri"/>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2" name="Shape 972"/>
        <p:cNvGrpSpPr/>
        <p:nvPr/>
      </p:nvGrpSpPr>
      <p:grpSpPr>
        <a:xfrm>
          <a:off x="0" y="0"/>
          <a:ext cx="0" cy="0"/>
          <a:chOff x="0" y="0"/>
          <a:chExt cx="0" cy="0"/>
        </a:xfrm>
      </p:grpSpPr>
      <p:sp>
        <p:nvSpPr>
          <p:cNvPr id="973" name="Google Shape;973;p69"/>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Calibri"/>
                <a:ea typeface="Calibri"/>
                <a:cs typeface="Calibri"/>
                <a:sym typeface="Calibri"/>
              </a:rPr>
              <a:t>Ψηφιακό Breakout: Εντόπισε το Ψεύτικο</a:t>
            </a:r>
            <a:endParaRPr>
              <a:latin typeface="Calibri"/>
              <a:ea typeface="Calibri"/>
              <a:cs typeface="Calibri"/>
              <a:sym typeface="Calibri"/>
            </a:endParaRPr>
          </a:p>
        </p:txBody>
      </p:sp>
      <p:sp>
        <p:nvSpPr>
          <p:cNvPr id="974" name="Google Shape;974;p69"/>
          <p:cNvSpPr txBox="1"/>
          <p:nvPr>
            <p:ph idx="1" type="subTitle"/>
          </p:nvPr>
        </p:nvSpPr>
        <p:spPr>
          <a:xfrm>
            <a:off x="1013345" y="2589663"/>
            <a:ext cx="9045055" cy="7059304"/>
          </a:xfrm>
          <a:prstGeom prst="rect">
            <a:avLst/>
          </a:prstGeom>
          <a:noFill/>
          <a:ln>
            <a:noFill/>
          </a:ln>
        </p:spPr>
        <p:txBody>
          <a:bodyPr anchorCtr="0" anchor="t" bIns="45700" lIns="91425" spcFirstLastPara="1" rIns="91425" wrap="square" tIns="45700">
            <a:normAutofit/>
          </a:bodyPr>
          <a:lstStyle/>
          <a:p>
            <a:pPr indent="-431800" lvl="0" marL="457200" rtl="0" algn="ctr">
              <a:lnSpc>
                <a:spcPct val="100000"/>
              </a:lnSpc>
              <a:spcBef>
                <a:spcPts val="640"/>
              </a:spcBef>
              <a:spcAft>
                <a:spcPts val="0"/>
              </a:spcAft>
              <a:buClr>
                <a:srgbClr val="888888"/>
              </a:buClr>
              <a:buSzPts val="3200"/>
              <a:buNone/>
            </a:pPr>
            <a:r>
              <a:rPr lang="en-US">
                <a:solidFill>
                  <a:schemeClr val="dk1"/>
                </a:solidFill>
              </a:rPr>
              <a:t>Οι συμμετέχοντες/ουσες λαμβάνουν το αρχείο PDF «Εργαλειοθήκη Αξιολόγησης – Εντόπισε το Ψεύτικο», το οποίο περιλαμβάνει:Λίστα ελέγχου για παραπληροφόρησηΚατάλογο εργαλείων επαλήθευσης πηγών, όπως:</a:t>
            </a:r>
            <a:endParaRPr>
              <a:solidFill>
                <a:schemeClr val="dk1"/>
              </a:solidFill>
            </a:endParaRPr>
          </a:p>
          <a:p>
            <a:pPr indent="-457200" lvl="0" marL="482600" rtl="0" algn="ctr">
              <a:lnSpc>
                <a:spcPct val="100000"/>
              </a:lnSpc>
              <a:spcBef>
                <a:spcPts val="640"/>
              </a:spcBef>
              <a:spcAft>
                <a:spcPts val="0"/>
              </a:spcAft>
              <a:buClr>
                <a:srgbClr val="888888"/>
              </a:buClr>
              <a:buSzPts val="3200"/>
              <a:buFont typeface="Arial"/>
              <a:buChar char="•"/>
            </a:pPr>
            <a:r>
              <a:rPr lang="en-US">
                <a:solidFill>
                  <a:schemeClr val="dk1"/>
                </a:solidFill>
              </a:rPr>
              <a:t>Google Reverse Image Search </a:t>
            </a:r>
            <a:endParaRPr/>
          </a:p>
          <a:p>
            <a:pPr indent="-457200" lvl="0" marL="482600" rtl="0" algn="ctr">
              <a:lnSpc>
                <a:spcPct val="100000"/>
              </a:lnSpc>
              <a:spcBef>
                <a:spcPts val="640"/>
              </a:spcBef>
              <a:spcAft>
                <a:spcPts val="0"/>
              </a:spcAft>
              <a:buClr>
                <a:srgbClr val="888888"/>
              </a:buClr>
              <a:buSzPts val="3200"/>
              <a:buFont typeface="Arial"/>
              <a:buChar char="•"/>
            </a:pPr>
            <a:r>
              <a:rPr lang="en-US">
                <a:solidFill>
                  <a:schemeClr val="dk1"/>
                </a:solidFill>
              </a:rPr>
              <a:t>InVID Toolkit </a:t>
            </a:r>
            <a:endParaRPr/>
          </a:p>
          <a:p>
            <a:pPr indent="-457200" lvl="0" marL="482600" rtl="0" algn="ctr">
              <a:lnSpc>
                <a:spcPct val="100000"/>
              </a:lnSpc>
              <a:spcBef>
                <a:spcPts val="640"/>
              </a:spcBef>
              <a:spcAft>
                <a:spcPts val="0"/>
              </a:spcAft>
              <a:buClr>
                <a:srgbClr val="888888"/>
              </a:buClr>
              <a:buSzPts val="3200"/>
              <a:buFont typeface="Arial"/>
              <a:buChar char="•"/>
            </a:pPr>
            <a:r>
              <a:rPr lang="en-US">
                <a:solidFill>
                  <a:schemeClr val="dk1"/>
                </a:solidFill>
              </a:rPr>
              <a:t>TinEye</a:t>
            </a:r>
            <a:endParaRPr/>
          </a:p>
        </p:txBody>
      </p:sp>
      <p:sp>
        <p:nvSpPr>
          <p:cNvPr id="975" name="Google Shape;975;p69"/>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976" name="Google Shape;976;p69"/>
          <p:cNvGrpSpPr/>
          <p:nvPr/>
        </p:nvGrpSpPr>
        <p:grpSpPr>
          <a:xfrm>
            <a:off x="790770" y="-112458"/>
            <a:ext cx="1427175" cy="786776"/>
            <a:chOff x="0" y="-38100"/>
            <a:chExt cx="373234" cy="205757"/>
          </a:xfrm>
        </p:grpSpPr>
        <p:sp>
          <p:nvSpPr>
            <p:cNvPr id="977" name="Google Shape;977;p69"/>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78" name="Google Shape;978;p69"/>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979" name="Google Shape;979;p69"/>
          <p:cNvGrpSpPr/>
          <p:nvPr/>
        </p:nvGrpSpPr>
        <p:grpSpPr>
          <a:xfrm>
            <a:off x="0" y="-112458"/>
            <a:ext cx="315272" cy="786776"/>
            <a:chOff x="0" y="-38100"/>
            <a:chExt cx="82450" cy="205757"/>
          </a:xfrm>
        </p:grpSpPr>
        <p:sp>
          <p:nvSpPr>
            <p:cNvPr id="980" name="Google Shape;980;p69"/>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81" name="Google Shape;981;p69"/>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982" name="Google Shape;982;p69"/>
          <p:cNvGrpSpPr/>
          <p:nvPr/>
        </p:nvGrpSpPr>
        <p:grpSpPr>
          <a:xfrm>
            <a:off x="0" y="1116904"/>
            <a:ext cx="503883" cy="1931922"/>
            <a:chOff x="0" y="-38100"/>
            <a:chExt cx="131775" cy="505235"/>
          </a:xfrm>
        </p:grpSpPr>
        <p:sp>
          <p:nvSpPr>
            <p:cNvPr id="983" name="Google Shape;983;p69"/>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84" name="Google Shape;984;p69"/>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985" name="Google Shape;985;p69"/>
          <p:cNvPicPr preferRelativeResize="0"/>
          <p:nvPr/>
        </p:nvPicPr>
        <p:blipFill rotWithShape="1">
          <a:blip r:embed="rId4">
            <a:alphaModFix/>
          </a:blip>
          <a:srcRect b="0" l="0" r="0" t="0"/>
          <a:stretch/>
        </p:blipFill>
        <p:spPr>
          <a:xfrm>
            <a:off x="10256705" y="3227742"/>
            <a:ext cx="7789248" cy="451776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sp>
        <p:nvSpPr>
          <p:cNvPr id="192" name="Google Shape;192;p26"/>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Εισαγωγική Αξιολόγηση</a:t>
            </a:r>
            <a:endParaRPr/>
          </a:p>
        </p:txBody>
      </p:sp>
      <p:sp>
        <p:nvSpPr>
          <p:cNvPr id="193" name="Google Shape;193;p26"/>
          <p:cNvSpPr txBox="1"/>
          <p:nvPr>
            <p:ph idx="1" type="subTitle"/>
          </p:nvPr>
        </p:nvSpPr>
        <p:spPr>
          <a:xfrm>
            <a:off x="1013345" y="2589663"/>
            <a:ext cx="9273655" cy="7059304"/>
          </a:xfrm>
          <a:prstGeom prst="rect">
            <a:avLst/>
          </a:prstGeom>
          <a:noFill/>
          <a:ln>
            <a:noFill/>
          </a:ln>
        </p:spPr>
        <p:txBody>
          <a:bodyPr anchorCtr="0" anchor="t" bIns="45700" lIns="91425" spcFirstLastPara="1" rIns="91425" wrap="square" tIns="45700">
            <a:normAutofit/>
          </a:bodyPr>
          <a:lstStyle/>
          <a:p>
            <a:pPr indent="-431800" lvl="0" marL="457200" rtl="0" algn="ctr">
              <a:lnSpc>
                <a:spcPct val="100000"/>
              </a:lnSpc>
              <a:spcBef>
                <a:spcPts val="640"/>
              </a:spcBef>
              <a:spcAft>
                <a:spcPts val="0"/>
              </a:spcAft>
              <a:buClr>
                <a:srgbClr val="888888"/>
              </a:buClr>
              <a:buSzPts val="3200"/>
              <a:buNone/>
            </a:pPr>
            <a:r>
              <a:rPr lang="en-US">
                <a:solidFill>
                  <a:schemeClr val="dk1"/>
                </a:solidFill>
              </a:rPr>
              <a:t>Ψηφιακό Κουίζ 1: Προκαταρκτικό κουίζ για τον αναστοχασμό επί της τρέχουσας κατανόησης της παραπληροφόρησης και του ψηφιακού γραμματισμού.</a:t>
            </a:r>
            <a:endParaRPr>
              <a:solidFill>
                <a:schemeClr val="dk1"/>
              </a:solidFill>
            </a:endParaRPr>
          </a:p>
          <a:p>
            <a:pPr indent="-431800" lvl="0" marL="457200" rtl="0" algn="ctr">
              <a:lnSpc>
                <a:spcPct val="100000"/>
              </a:lnSpc>
              <a:spcBef>
                <a:spcPts val="640"/>
              </a:spcBef>
              <a:spcAft>
                <a:spcPts val="0"/>
              </a:spcAft>
              <a:buClr>
                <a:srgbClr val="888888"/>
              </a:buClr>
              <a:buSzPts val="3200"/>
              <a:buNone/>
            </a:pPr>
            <a:r>
              <a:t/>
            </a:r>
            <a:endParaRPr>
              <a:solidFill>
                <a:schemeClr val="dk1"/>
              </a:solidFill>
            </a:endParaRPr>
          </a:p>
          <a:p>
            <a:pPr indent="-431800" lvl="0" marL="457200" rtl="0" algn="ctr">
              <a:lnSpc>
                <a:spcPct val="100000"/>
              </a:lnSpc>
              <a:spcBef>
                <a:spcPts val="640"/>
              </a:spcBef>
              <a:spcAft>
                <a:spcPts val="0"/>
              </a:spcAft>
              <a:buClr>
                <a:srgbClr val="888888"/>
              </a:buClr>
              <a:buSzPts val="3200"/>
              <a:buNone/>
            </a:pPr>
            <a:r>
              <a:rPr lang="en-US">
                <a:solidFill>
                  <a:schemeClr val="dk1"/>
                </a:solidFill>
              </a:rPr>
              <a:t>Κουίζ Αυτοαξιολόγησης: Η παρούσα λίστα ελέγχου έχει σχεδιαστεί για να βοηθήσει τα εκπαιδευόμενα άτομα να αναστοχαστούν επί των τρεχόντων επιπέδων αυτοπεποίθησής τους, όσον αφορά βασικές δεξιότητες ψηφιακού γραμματισμού και διαχείρισης της παραπληροφόρησης.</a:t>
            </a:r>
            <a:endParaRPr/>
          </a:p>
          <a:p>
            <a:pPr indent="-254000" lvl="0" marL="482600" rtl="0" algn="l">
              <a:lnSpc>
                <a:spcPct val="100000"/>
              </a:lnSpc>
              <a:spcBef>
                <a:spcPts val="640"/>
              </a:spcBef>
              <a:spcAft>
                <a:spcPts val="0"/>
              </a:spcAft>
              <a:buSzPts val="3200"/>
              <a:buFont typeface="Arial"/>
              <a:buNone/>
            </a:pPr>
            <a:r>
              <a:t/>
            </a:r>
            <a:endParaRPr>
              <a:solidFill>
                <a:schemeClr val="dk1"/>
              </a:solidFill>
            </a:endParaRPr>
          </a:p>
        </p:txBody>
      </p:sp>
      <p:sp>
        <p:nvSpPr>
          <p:cNvPr id="194" name="Google Shape;194;p26"/>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95" name="Google Shape;195;p26"/>
          <p:cNvGrpSpPr/>
          <p:nvPr/>
        </p:nvGrpSpPr>
        <p:grpSpPr>
          <a:xfrm>
            <a:off x="790770" y="-112458"/>
            <a:ext cx="1427175" cy="786776"/>
            <a:chOff x="0" y="-38100"/>
            <a:chExt cx="373234" cy="205757"/>
          </a:xfrm>
        </p:grpSpPr>
        <p:sp>
          <p:nvSpPr>
            <p:cNvPr id="196" name="Google Shape;196;p26"/>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7" name="Google Shape;197;p26"/>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98" name="Google Shape;198;p26"/>
          <p:cNvGrpSpPr/>
          <p:nvPr/>
        </p:nvGrpSpPr>
        <p:grpSpPr>
          <a:xfrm>
            <a:off x="0" y="-112458"/>
            <a:ext cx="315272" cy="786776"/>
            <a:chOff x="0" y="-38100"/>
            <a:chExt cx="82450" cy="205757"/>
          </a:xfrm>
        </p:grpSpPr>
        <p:sp>
          <p:nvSpPr>
            <p:cNvPr id="199" name="Google Shape;199;p26"/>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0" name="Google Shape;200;p26"/>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01" name="Google Shape;201;p26"/>
          <p:cNvGrpSpPr/>
          <p:nvPr/>
        </p:nvGrpSpPr>
        <p:grpSpPr>
          <a:xfrm>
            <a:off x="0" y="1116904"/>
            <a:ext cx="503883" cy="1931922"/>
            <a:chOff x="0" y="-38100"/>
            <a:chExt cx="131775" cy="505235"/>
          </a:xfrm>
        </p:grpSpPr>
        <p:sp>
          <p:nvSpPr>
            <p:cNvPr id="202" name="Google Shape;202;p26"/>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3" name="Google Shape;203;p26"/>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204" name="Google Shape;204;p26"/>
          <p:cNvPicPr preferRelativeResize="0"/>
          <p:nvPr/>
        </p:nvPicPr>
        <p:blipFill rotWithShape="1">
          <a:blip r:embed="rId4">
            <a:alphaModFix/>
          </a:blip>
          <a:srcRect b="0" l="0" r="0" t="0"/>
          <a:stretch/>
        </p:blipFill>
        <p:spPr>
          <a:xfrm>
            <a:off x="12098033" y="2589663"/>
            <a:ext cx="4353533" cy="5696745"/>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9" name="Shape 989"/>
        <p:cNvGrpSpPr/>
        <p:nvPr/>
      </p:nvGrpSpPr>
      <p:grpSpPr>
        <a:xfrm>
          <a:off x="0" y="0"/>
          <a:ext cx="0" cy="0"/>
          <a:chOff x="0" y="0"/>
          <a:chExt cx="0" cy="0"/>
        </a:xfrm>
      </p:grpSpPr>
      <p:sp>
        <p:nvSpPr>
          <p:cNvPr id="990" name="Google Shape;990;p70"/>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SzPts val="1800"/>
              <a:buNone/>
            </a:pPr>
            <a:r>
              <a:rPr b="1" lang="en-US"/>
              <a:t>Δραστηριότητα 1: </a:t>
            </a:r>
            <a:r>
              <a:rPr b="1" lang="en-US">
                <a:latin typeface="Calibri"/>
                <a:ea typeface="Calibri"/>
                <a:cs typeface="Calibri"/>
                <a:sym typeface="Calibri"/>
              </a:rPr>
              <a:t>Ψηφιακό Breakout: Εντόπισε το Ψεύτικο</a:t>
            </a:r>
            <a:endParaRPr/>
          </a:p>
        </p:txBody>
      </p:sp>
      <p:sp>
        <p:nvSpPr>
          <p:cNvPr id="991" name="Google Shape;991;p70"/>
          <p:cNvSpPr txBox="1"/>
          <p:nvPr>
            <p:ph idx="1" type="subTitle"/>
          </p:nvPr>
        </p:nvSpPr>
        <p:spPr>
          <a:xfrm>
            <a:off x="929753" y="3737145"/>
            <a:ext cx="7299847" cy="3029415"/>
          </a:xfrm>
          <a:prstGeom prst="rect">
            <a:avLst/>
          </a:prstGeom>
          <a:noFill/>
          <a:ln>
            <a:noFill/>
          </a:ln>
        </p:spPr>
        <p:txBody>
          <a:bodyPr anchorCtr="0" anchor="t" bIns="45700" lIns="91425" spcFirstLastPara="1" rIns="91425" wrap="square" tIns="45700">
            <a:noAutofit/>
          </a:bodyPr>
          <a:lstStyle/>
          <a:p>
            <a:pPr indent="-431800" lvl="0" marL="457200" rtl="0" algn="ctr">
              <a:lnSpc>
                <a:spcPct val="100000"/>
              </a:lnSpc>
              <a:spcBef>
                <a:spcPts val="640"/>
              </a:spcBef>
              <a:spcAft>
                <a:spcPts val="0"/>
              </a:spcAft>
              <a:buClr>
                <a:srgbClr val="888888"/>
              </a:buClr>
              <a:buSzPts val="3200"/>
              <a:buNone/>
            </a:pPr>
            <a:r>
              <a:rPr lang="en-US" sz="3800">
                <a:solidFill>
                  <a:schemeClr val="dk1"/>
                </a:solidFill>
              </a:rPr>
              <a:t>Ένα διαδραστικό κουίζ με αναρτήσεις από μέσα κοινωνικής δικτύωσης, τις οποίες οι συμμετέχοντες/ουσες καλούνται να αξιολογήσουν.</a:t>
            </a:r>
            <a:endParaRPr/>
          </a:p>
          <a:p>
            <a:pPr indent="-431800" lvl="0" marL="457200" rtl="0" algn="ctr">
              <a:lnSpc>
                <a:spcPct val="100000"/>
              </a:lnSpc>
              <a:spcBef>
                <a:spcPts val="640"/>
              </a:spcBef>
              <a:spcAft>
                <a:spcPts val="0"/>
              </a:spcAft>
              <a:buClr>
                <a:srgbClr val="888888"/>
              </a:buClr>
              <a:buSzPts val="3200"/>
              <a:buNone/>
            </a:pPr>
            <a:r>
              <a:t/>
            </a:r>
            <a:endParaRPr sz="3800">
              <a:solidFill>
                <a:schemeClr val="dk1"/>
              </a:solidFill>
            </a:endParaRPr>
          </a:p>
          <a:p>
            <a:pPr indent="-431800" lvl="0" marL="457200" rtl="0" algn="ctr">
              <a:lnSpc>
                <a:spcPct val="100000"/>
              </a:lnSpc>
              <a:spcBef>
                <a:spcPts val="640"/>
              </a:spcBef>
              <a:spcAft>
                <a:spcPts val="0"/>
              </a:spcAft>
              <a:buClr>
                <a:srgbClr val="888888"/>
              </a:buClr>
              <a:buSzPts val="3200"/>
              <a:buNone/>
            </a:pPr>
            <a:r>
              <a:rPr lang="en-US" sz="3800">
                <a:solidFill>
                  <a:schemeClr val="dk1"/>
                </a:solidFill>
              </a:rPr>
              <a:t>Παρέχεται άμεση ανατροφοδότηση μετά από κάθε ερώτημα, ώστε να ενισχυθεί η μαθησιακή διαδικασία.</a:t>
            </a:r>
            <a:endParaRPr/>
          </a:p>
        </p:txBody>
      </p:sp>
      <p:sp>
        <p:nvSpPr>
          <p:cNvPr id="992" name="Google Shape;992;p70"/>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993" name="Google Shape;993;p70"/>
          <p:cNvGrpSpPr/>
          <p:nvPr/>
        </p:nvGrpSpPr>
        <p:grpSpPr>
          <a:xfrm>
            <a:off x="790770" y="-112458"/>
            <a:ext cx="1427175" cy="786776"/>
            <a:chOff x="0" y="-38100"/>
            <a:chExt cx="373234" cy="205757"/>
          </a:xfrm>
        </p:grpSpPr>
        <p:sp>
          <p:nvSpPr>
            <p:cNvPr id="994" name="Google Shape;994;p70"/>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95" name="Google Shape;995;p70"/>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996" name="Google Shape;996;p70"/>
          <p:cNvGrpSpPr/>
          <p:nvPr/>
        </p:nvGrpSpPr>
        <p:grpSpPr>
          <a:xfrm>
            <a:off x="0" y="-112458"/>
            <a:ext cx="315272" cy="786776"/>
            <a:chOff x="0" y="-38100"/>
            <a:chExt cx="82450" cy="205757"/>
          </a:xfrm>
        </p:grpSpPr>
        <p:sp>
          <p:nvSpPr>
            <p:cNvPr id="997" name="Google Shape;997;p70"/>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98" name="Google Shape;998;p70"/>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999" name="Google Shape;999;p70"/>
          <p:cNvGrpSpPr/>
          <p:nvPr/>
        </p:nvGrpSpPr>
        <p:grpSpPr>
          <a:xfrm>
            <a:off x="0" y="1116904"/>
            <a:ext cx="503883" cy="1931922"/>
            <a:chOff x="0" y="-38100"/>
            <a:chExt cx="131775" cy="505235"/>
          </a:xfrm>
        </p:grpSpPr>
        <p:sp>
          <p:nvSpPr>
            <p:cNvPr id="1000" name="Google Shape;1000;p70"/>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01" name="Google Shape;1001;p70"/>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1002" name="Google Shape;1002;p70"/>
          <p:cNvPicPr preferRelativeResize="0"/>
          <p:nvPr/>
        </p:nvPicPr>
        <p:blipFill rotWithShape="1">
          <a:blip r:embed="rId4">
            <a:alphaModFix/>
          </a:blip>
          <a:srcRect b="0" l="0" r="0" t="0"/>
          <a:stretch/>
        </p:blipFill>
        <p:spPr>
          <a:xfrm>
            <a:off x="9500294" y="3048822"/>
            <a:ext cx="7941543" cy="5300980"/>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6" name="Shape 1006"/>
        <p:cNvGrpSpPr/>
        <p:nvPr/>
      </p:nvGrpSpPr>
      <p:grpSpPr>
        <a:xfrm>
          <a:off x="0" y="0"/>
          <a:ext cx="0" cy="0"/>
          <a:chOff x="0" y="0"/>
          <a:chExt cx="0" cy="0"/>
        </a:xfrm>
      </p:grpSpPr>
      <p:sp>
        <p:nvSpPr>
          <p:cNvPr id="1007" name="Google Shape;1007;p71"/>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SzPts val="1800"/>
              <a:buNone/>
            </a:pPr>
            <a:r>
              <a:rPr b="1" lang="en-US">
                <a:latin typeface="Calibri"/>
                <a:ea typeface="Calibri"/>
                <a:cs typeface="Calibri"/>
                <a:sym typeface="Calibri"/>
              </a:rPr>
              <a:t>Ψηφιακό Breakout: Εντόπισε το Ψεύτικο</a:t>
            </a:r>
            <a:br>
              <a:rPr b="1" lang="en-US">
                <a:latin typeface="Calibri"/>
                <a:ea typeface="Calibri"/>
                <a:cs typeface="Calibri"/>
                <a:sym typeface="Calibri"/>
              </a:rPr>
            </a:br>
            <a:r>
              <a:rPr b="1" lang="en-US">
                <a:latin typeface="Calibri"/>
                <a:ea typeface="Calibri"/>
                <a:cs typeface="Calibri"/>
                <a:sym typeface="Calibri"/>
              </a:rPr>
              <a:t>Αναστοχασμός</a:t>
            </a:r>
            <a:endParaRPr/>
          </a:p>
        </p:txBody>
      </p:sp>
      <p:sp>
        <p:nvSpPr>
          <p:cNvPr id="1008" name="Google Shape;1008;p71"/>
          <p:cNvSpPr txBox="1"/>
          <p:nvPr>
            <p:ph idx="1" type="subTitle"/>
          </p:nvPr>
        </p:nvSpPr>
        <p:spPr>
          <a:xfrm>
            <a:off x="929753" y="3737145"/>
            <a:ext cx="16428493" cy="3029415"/>
          </a:xfrm>
          <a:prstGeom prst="rect">
            <a:avLst/>
          </a:prstGeom>
          <a:noFill/>
          <a:ln>
            <a:noFill/>
          </a:ln>
        </p:spPr>
        <p:txBody>
          <a:bodyPr anchorCtr="0" anchor="t" bIns="45700" lIns="91425" spcFirstLastPara="1" rIns="91425" wrap="square" tIns="45700">
            <a:normAutofit/>
          </a:bodyPr>
          <a:lstStyle/>
          <a:p>
            <a:pPr indent="-431800" lvl="0" marL="457200" rtl="0" algn="ctr">
              <a:lnSpc>
                <a:spcPct val="100000"/>
              </a:lnSpc>
              <a:spcBef>
                <a:spcPts val="640"/>
              </a:spcBef>
              <a:spcAft>
                <a:spcPts val="0"/>
              </a:spcAft>
              <a:buClr>
                <a:srgbClr val="888888"/>
              </a:buClr>
              <a:buSzPts val="3200"/>
              <a:buNone/>
            </a:pPr>
            <a:r>
              <a:rPr lang="en-US">
                <a:solidFill>
                  <a:schemeClr val="dk1"/>
                </a:solidFill>
              </a:rPr>
              <a:t>Οι συμμετέχοντες/ουσες συμμετέχουν στο φόρουμ συζήτησης με τα εξής ερωτήματα:</a:t>
            </a:r>
            <a:endParaRPr/>
          </a:p>
          <a:p>
            <a:pPr indent="-431800" lvl="0" marL="457200" rtl="0" algn="ctr">
              <a:lnSpc>
                <a:spcPct val="100000"/>
              </a:lnSpc>
              <a:spcBef>
                <a:spcPts val="640"/>
              </a:spcBef>
              <a:spcAft>
                <a:spcPts val="0"/>
              </a:spcAft>
              <a:buClr>
                <a:srgbClr val="888888"/>
              </a:buClr>
              <a:buSzPts val="3200"/>
              <a:buNone/>
            </a:pPr>
            <a:r>
              <a:t/>
            </a:r>
            <a:endParaRPr>
              <a:solidFill>
                <a:schemeClr val="dk1"/>
              </a:solidFill>
            </a:endParaRPr>
          </a:p>
          <a:p>
            <a:pPr indent="-431800" lvl="0" marL="457200" rtl="0" algn="ctr">
              <a:lnSpc>
                <a:spcPct val="100000"/>
              </a:lnSpc>
              <a:spcBef>
                <a:spcPts val="640"/>
              </a:spcBef>
              <a:spcAft>
                <a:spcPts val="0"/>
              </a:spcAft>
              <a:buClr>
                <a:srgbClr val="888888"/>
              </a:buClr>
              <a:buSzPts val="3200"/>
              <a:buNone/>
            </a:pPr>
            <a:r>
              <a:rPr lang="en-US">
                <a:solidFill>
                  <a:schemeClr val="dk1"/>
                </a:solidFill>
              </a:rPr>
              <a:t>Ποιες ήταν οι πιο πειστικές ψευδείς πληροφορίες και γιατί;</a:t>
            </a:r>
            <a:endParaRPr/>
          </a:p>
          <a:p>
            <a:pPr indent="-431800" lvl="0" marL="457200" rtl="0" algn="ctr">
              <a:lnSpc>
                <a:spcPct val="100000"/>
              </a:lnSpc>
              <a:spcBef>
                <a:spcPts val="640"/>
              </a:spcBef>
              <a:spcAft>
                <a:spcPts val="0"/>
              </a:spcAft>
              <a:buClr>
                <a:srgbClr val="888888"/>
              </a:buClr>
              <a:buSzPts val="3200"/>
              <a:buNone/>
            </a:pPr>
            <a:r>
              <a:rPr lang="en-US">
                <a:solidFill>
                  <a:schemeClr val="dk1"/>
                </a:solidFill>
              </a:rPr>
              <a:t>Ποια χαρακτηριστικά των πλατφορμών μπορεί να διευκολύνουν ή να δυσχεράνουν την ανίχνευση παραπληροφόρησης;</a:t>
            </a:r>
            <a:endParaRPr/>
          </a:p>
        </p:txBody>
      </p:sp>
      <p:sp>
        <p:nvSpPr>
          <p:cNvPr id="1009" name="Google Shape;1009;p71"/>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010" name="Google Shape;1010;p71"/>
          <p:cNvGrpSpPr/>
          <p:nvPr/>
        </p:nvGrpSpPr>
        <p:grpSpPr>
          <a:xfrm>
            <a:off x="790770" y="-112458"/>
            <a:ext cx="1427175" cy="786776"/>
            <a:chOff x="0" y="-38100"/>
            <a:chExt cx="373234" cy="205757"/>
          </a:xfrm>
        </p:grpSpPr>
        <p:sp>
          <p:nvSpPr>
            <p:cNvPr id="1011" name="Google Shape;1011;p71"/>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12" name="Google Shape;1012;p71"/>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013" name="Google Shape;1013;p71"/>
          <p:cNvGrpSpPr/>
          <p:nvPr/>
        </p:nvGrpSpPr>
        <p:grpSpPr>
          <a:xfrm>
            <a:off x="0" y="-112458"/>
            <a:ext cx="315272" cy="786776"/>
            <a:chOff x="0" y="-38100"/>
            <a:chExt cx="82450" cy="205757"/>
          </a:xfrm>
        </p:grpSpPr>
        <p:sp>
          <p:nvSpPr>
            <p:cNvPr id="1014" name="Google Shape;1014;p71"/>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15" name="Google Shape;1015;p71"/>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016" name="Google Shape;1016;p71"/>
          <p:cNvGrpSpPr/>
          <p:nvPr/>
        </p:nvGrpSpPr>
        <p:grpSpPr>
          <a:xfrm>
            <a:off x="0" y="1116904"/>
            <a:ext cx="503883" cy="1931922"/>
            <a:chOff x="0" y="-38100"/>
            <a:chExt cx="131775" cy="505235"/>
          </a:xfrm>
        </p:grpSpPr>
        <p:sp>
          <p:nvSpPr>
            <p:cNvPr id="1017" name="Google Shape;1017;p71"/>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18" name="Google Shape;1018;p71"/>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1019" name="Google Shape;1019;p71"/>
          <p:cNvPicPr preferRelativeResize="0"/>
          <p:nvPr/>
        </p:nvPicPr>
        <p:blipFill rotWithShape="1">
          <a:blip r:embed="rId4">
            <a:alphaModFix/>
          </a:blip>
          <a:srcRect b="0" l="0" r="0" t="0"/>
          <a:stretch/>
        </p:blipFill>
        <p:spPr>
          <a:xfrm>
            <a:off x="0" y="7620000"/>
            <a:ext cx="18288000" cy="2667000"/>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3" name="Shape 1023"/>
        <p:cNvGrpSpPr/>
        <p:nvPr/>
      </p:nvGrpSpPr>
      <p:grpSpPr>
        <a:xfrm>
          <a:off x="0" y="0"/>
          <a:ext cx="0" cy="0"/>
          <a:chOff x="0" y="0"/>
          <a:chExt cx="0" cy="0"/>
        </a:xfrm>
      </p:grpSpPr>
      <p:sp>
        <p:nvSpPr>
          <p:cNvPr id="1024" name="Google Shape;1024;p72"/>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Calibri"/>
                <a:ea typeface="Calibri"/>
                <a:cs typeface="Calibri"/>
                <a:sym typeface="Calibri"/>
              </a:rPr>
              <a:t>Κύρια συμπεράσματα</a:t>
            </a:r>
            <a:endParaRPr b="1">
              <a:latin typeface="Calibri"/>
              <a:ea typeface="Calibri"/>
              <a:cs typeface="Calibri"/>
              <a:sym typeface="Calibri"/>
            </a:endParaRPr>
          </a:p>
        </p:txBody>
      </p:sp>
      <p:sp>
        <p:nvSpPr>
          <p:cNvPr id="1025" name="Google Shape;1025;p72"/>
          <p:cNvSpPr txBox="1"/>
          <p:nvPr>
            <p:ph idx="1" type="subTitle"/>
          </p:nvPr>
        </p:nvSpPr>
        <p:spPr>
          <a:xfrm>
            <a:off x="1013345" y="2589663"/>
            <a:ext cx="12976975" cy="7059304"/>
          </a:xfrm>
          <a:prstGeom prst="rect">
            <a:avLst/>
          </a:prstGeom>
          <a:noFill/>
          <a:ln>
            <a:noFill/>
          </a:ln>
        </p:spPr>
        <p:txBody>
          <a:bodyPr anchorCtr="0" anchor="t" bIns="45700" lIns="91425" spcFirstLastPara="1" rIns="91425" wrap="square" tIns="45700">
            <a:normAutofit/>
          </a:bodyPr>
          <a:lstStyle/>
          <a:p>
            <a:pPr indent="-457200" lvl="0" marL="482600" rtl="0" algn="l">
              <a:lnSpc>
                <a:spcPct val="100000"/>
              </a:lnSpc>
              <a:spcBef>
                <a:spcPts val="640"/>
              </a:spcBef>
              <a:spcAft>
                <a:spcPts val="0"/>
              </a:spcAft>
              <a:buSzPts val="3200"/>
              <a:buFont typeface="Noto Sans Symbols"/>
              <a:buChar char="⮚"/>
            </a:pPr>
            <a:r>
              <a:rPr lang="en-US">
                <a:solidFill>
                  <a:schemeClr val="dk1"/>
                </a:solidFill>
                <a:latin typeface="Calibri"/>
                <a:ea typeface="Calibri"/>
                <a:cs typeface="Calibri"/>
                <a:sym typeface="Calibri"/>
              </a:rPr>
              <a:t>Οι πλατφόρμες κοινωνικής δικτύωσης διαθέτουν μοναδικές δυναμικές και αλγοριθμικές δομές που επηρεάζουν σημαντικά τη διάδοση της πληροφορίας, συμπεριλαμβανομένης της παραπληροφόρησης.</a:t>
            </a:r>
            <a:endParaRPr>
              <a:solidFill>
                <a:schemeClr val="dk1"/>
              </a:solidFill>
              <a:latin typeface="Calibri"/>
              <a:ea typeface="Calibri"/>
              <a:cs typeface="Calibri"/>
              <a:sym typeface="Calibri"/>
            </a:endParaRPr>
          </a:p>
          <a:p>
            <a:pPr indent="-457200" lvl="0" marL="482600" rtl="0" algn="l">
              <a:lnSpc>
                <a:spcPct val="100000"/>
              </a:lnSpc>
              <a:spcBef>
                <a:spcPts val="640"/>
              </a:spcBef>
              <a:spcAft>
                <a:spcPts val="0"/>
              </a:spcAft>
              <a:buSzPts val="3200"/>
              <a:buFont typeface="Noto Sans Symbols"/>
              <a:buChar char="⮚"/>
            </a:pPr>
            <a:r>
              <a:rPr lang="en-US">
                <a:solidFill>
                  <a:schemeClr val="dk1"/>
                </a:solidFill>
                <a:latin typeface="Calibri"/>
                <a:ea typeface="Calibri"/>
                <a:cs typeface="Calibri"/>
                <a:sym typeface="Calibri"/>
              </a:rPr>
              <a:t>Η ανάπτυξη δεξιοτήτων ανίχνευσης προσαρμοσμένων σε κάθε πλατφόρμα είναι κρίσιμη για την πλοήγηση στο γρήγορο και συχνά συναισθηματικά φορτισμένο περιβάλλον των μέσων κοινωνικής δικτύωσης.</a:t>
            </a:r>
            <a:endParaRPr>
              <a:solidFill>
                <a:schemeClr val="dk1"/>
              </a:solidFill>
              <a:latin typeface="Calibri"/>
              <a:ea typeface="Calibri"/>
              <a:cs typeface="Calibri"/>
              <a:sym typeface="Calibri"/>
            </a:endParaRPr>
          </a:p>
          <a:p>
            <a:pPr indent="-457200" lvl="0" marL="482600" rtl="0" algn="l">
              <a:lnSpc>
                <a:spcPct val="100000"/>
              </a:lnSpc>
              <a:spcBef>
                <a:spcPts val="640"/>
              </a:spcBef>
              <a:spcAft>
                <a:spcPts val="0"/>
              </a:spcAft>
              <a:buSzPts val="3200"/>
              <a:buFont typeface="Noto Sans Symbols"/>
              <a:buChar char="⮚"/>
            </a:pPr>
            <a:r>
              <a:rPr lang="en-US">
                <a:solidFill>
                  <a:schemeClr val="dk1"/>
                </a:solidFill>
                <a:latin typeface="Calibri"/>
                <a:ea typeface="Calibri"/>
                <a:cs typeface="Calibri"/>
                <a:sym typeface="Calibri"/>
              </a:rPr>
              <a:t>Η αλγοριθμική ενίσχυση μπορεί να δημιουργήσει “φίλτρα-φούσκες” και “ηχώ-θαλάμους”, ενισχύοντας υφιστάμενες πεποιθήσεις και περιορίζοντας την έκθεση σε ποικιλία απόψεων.</a:t>
            </a:r>
            <a:endParaRPr>
              <a:solidFill>
                <a:schemeClr val="dk1"/>
              </a:solidFill>
              <a:latin typeface="Calibri"/>
              <a:ea typeface="Calibri"/>
              <a:cs typeface="Calibri"/>
              <a:sym typeface="Calibri"/>
            </a:endParaRPr>
          </a:p>
          <a:p>
            <a:pPr indent="-457200" lvl="0" marL="482600" rtl="0" algn="l">
              <a:lnSpc>
                <a:spcPct val="100000"/>
              </a:lnSpc>
              <a:spcBef>
                <a:spcPts val="640"/>
              </a:spcBef>
              <a:spcAft>
                <a:spcPts val="0"/>
              </a:spcAft>
              <a:buSzPts val="3200"/>
              <a:buFont typeface="Noto Sans Symbols"/>
              <a:buChar char="⮚"/>
            </a:pPr>
            <a:r>
              <a:rPr lang="en-US">
                <a:solidFill>
                  <a:schemeClr val="dk1"/>
                </a:solidFill>
                <a:latin typeface="Calibri"/>
                <a:ea typeface="Calibri"/>
                <a:cs typeface="Calibri"/>
                <a:sym typeface="Calibri"/>
              </a:rPr>
              <a:t>Η προληπτική και υπεύθυνη συμμετοχή στα μέσα κοινωνικής δικτύωσης, σε συνδυασμό με κριτική σκέψη, είναι απαραίτητη για την αντιμετώπιση της διάδοσης της παραπληροφόρησης.</a:t>
            </a:r>
            <a:endParaRPr>
              <a:solidFill>
                <a:schemeClr val="dk1"/>
              </a:solidFill>
              <a:latin typeface="Calibri"/>
              <a:ea typeface="Calibri"/>
              <a:cs typeface="Calibri"/>
              <a:sym typeface="Calibri"/>
            </a:endParaRPr>
          </a:p>
        </p:txBody>
      </p:sp>
      <p:sp>
        <p:nvSpPr>
          <p:cNvPr id="1026" name="Google Shape;1026;p72"/>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027" name="Google Shape;1027;p72"/>
          <p:cNvGrpSpPr/>
          <p:nvPr/>
        </p:nvGrpSpPr>
        <p:grpSpPr>
          <a:xfrm>
            <a:off x="790770" y="-112458"/>
            <a:ext cx="1427175" cy="786776"/>
            <a:chOff x="0" y="-38100"/>
            <a:chExt cx="373234" cy="205757"/>
          </a:xfrm>
        </p:grpSpPr>
        <p:sp>
          <p:nvSpPr>
            <p:cNvPr id="1028" name="Google Shape;1028;p72"/>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29" name="Google Shape;1029;p72"/>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030" name="Google Shape;1030;p72"/>
          <p:cNvGrpSpPr/>
          <p:nvPr/>
        </p:nvGrpSpPr>
        <p:grpSpPr>
          <a:xfrm>
            <a:off x="0" y="-112458"/>
            <a:ext cx="315272" cy="786776"/>
            <a:chOff x="0" y="-38100"/>
            <a:chExt cx="82450" cy="205757"/>
          </a:xfrm>
        </p:grpSpPr>
        <p:sp>
          <p:nvSpPr>
            <p:cNvPr id="1031" name="Google Shape;1031;p72"/>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32" name="Google Shape;1032;p72"/>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033" name="Google Shape;1033;p72"/>
          <p:cNvGrpSpPr/>
          <p:nvPr/>
        </p:nvGrpSpPr>
        <p:grpSpPr>
          <a:xfrm>
            <a:off x="0" y="1116904"/>
            <a:ext cx="503883" cy="1931922"/>
            <a:chOff x="0" y="-38100"/>
            <a:chExt cx="131775" cy="505235"/>
          </a:xfrm>
        </p:grpSpPr>
        <p:sp>
          <p:nvSpPr>
            <p:cNvPr id="1034" name="Google Shape;1034;p72"/>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35" name="Google Shape;1035;p72"/>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1036" name="Google Shape;1036;p72"/>
          <p:cNvPicPr preferRelativeResize="0"/>
          <p:nvPr/>
        </p:nvPicPr>
        <p:blipFill rotWithShape="1">
          <a:blip r:embed="rId4">
            <a:alphaModFix/>
          </a:blip>
          <a:srcRect b="0" l="0" r="0" t="0"/>
          <a:stretch/>
        </p:blipFill>
        <p:spPr>
          <a:xfrm>
            <a:off x="13990320" y="3048822"/>
            <a:ext cx="4172532" cy="5601482"/>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0" name="Shape 1040"/>
        <p:cNvGrpSpPr/>
        <p:nvPr/>
      </p:nvGrpSpPr>
      <p:grpSpPr>
        <a:xfrm>
          <a:off x="0" y="0"/>
          <a:ext cx="0" cy="0"/>
          <a:chOff x="0" y="0"/>
          <a:chExt cx="0" cy="0"/>
        </a:xfrm>
      </p:grpSpPr>
      <p:sp>
        <p:nvSpPr>
          <p:cNvPr id="1041" name="Google Shape;1041;p73"/>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42" name="Google Shape;1042;p73"/>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43" name="Google Shape;1043;p73"/>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044" name="Google Shape;1044;p73"/>
          <p:cNvGrpSpPr/>
          <p:nvPr/>
        </p:nvGrpSpPr>
        <p:grpSpPr>
          <a:xfrm>
            <a:off x="6111849" y="2794410"/>
            <a:ext cx="7685891" cy="2168895"/>
            <a:chOff x="0" y="-47625"/>
            <a:chExt cx="1484188" cy="418826"/>
          </a:xfrm>
        </p:grpSpPr>
        <p:sp>
          <p:nvSpPr>
            <p:cNvPr id="1045" name="Google Shape;1045;p73"/>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46" name="Google Shape;1046;p73"/>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047" name="Google Shape;1047;p73"/>
          <p:cNvGrpSpPr/>
          <p:nvPr/>
        </p:nvGrpSpPr>
        <p:grpSpPr>
          <a:xfrm>
            <a:off x="-696258" y="-1193133"/>
            <a:ext cx="7178388" cy="12095887"/>
            <a:chOff x="0" y="-57150"/>
            <a:chExt cx="1890604" cy="3185748"/>
          </a:xfrm>
        </p:grpSpPr>
        <p:sp>
          <p:nvSpPr>
            <p:cNvPr id="1048" name="Google Shape;1048;p73"/>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49" name="Google Shape;1049;p73"/>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050" name="Google Shape;1050;p73"/>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51" name="Google Shape;1051;p73"/>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8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52" name="Google Shape;1052;p73"/>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1053" name="Google Shape;1053;p73"/>
          <p:cNvSpPr txBox="1"/>
          <p:nvPr/>
        </p:nvSpPr>
        <p:spPr>
          <a:xfrm>
            <a:off x="-1725735" y="6821207"/>
            <a:ext cx="5508869" cy="5480668"/>
          </a:xfrm>
          <a:prstGeom prst="rect">
            <a:avLst/>
          </a:prstGeom>
          <a:noFill/>
          <a:ln>
            <a:noFill/>
          </a:ln>
        </p:spPr>
        <p:txBody>
          <a:bodyPr anchorCtr="0" anchor="t" bIns="0" lIns="0" spcFirstLastPara="1" rIns="0" wrap="square" tIns="0">
            <a:spAutoFit/>
          </a:bodyPr>
          <a:lstStyle/>
          <a:p>
            <a:pPr indent="0" lvl="0" marL="0" marR="0" rtl="0" algn="ctr">
              <a:lnSpc>
                <a:spcPct val="93998"/>
              </a:lnSpc>
              <a:spcBef>
                <a:spcPts val="0"/>
              </a:spcBef>
              <a:spcAft>
                <a:spcPts val="0"/>
              </a:spcAft>
              <a:buClr>
                <a:srgbClr val="000000"/>
              </a:buClr>
              <a:buSzPts val="37888"/>
              <a:buFont typeface="Arial"/>
              <a:buNone/>
            </a:pPr>
            <a:r>
              <a:rPr b="1" i="0" lang="en-US" sz="37888" u="none" cap="none" strike="noStrike">
                <a:solidFill>
                  <a:srgbClr val="EFEFEF"/>
                </a:solidFill>
                <a:latin typeface="Arial"/>
                <a:ea typeface="Arial"/>
                <a:cs typeface="Arial"/>
                <a:sym typeface="Arial"/>
              </a:rPr>
              <a:t>05</a:t>
            </a:r>
            <a:endParaRPr b="0" i="0" sz="1400" u="none" cap="none" strike="noStrike">
              <a:solidFill>
                <a:srgbClr val="000000"/>
              </a:solidFill>
              <a:latin typeface="Arial"/>
              <a:ea typeface="Arial"/>
              <a:cs typeface="Arial"/>
              <a:sym typeface="Arial"/>
            </a:endParaRPr>
          </a:p>
        </p:txBody>
      </p:sp>
      <p:sp>
        <p:nvSpPr>
          <p:cNvPr id="1054" name="Google Shape;1054;p73"/>
          <p:cNvSpPr txBox="1"/>
          <p:nvPr/>
        </p:nvSpPr>
        <p:spPr>
          <a:xfrm>
            <a:off x="7911996" y="5295900"/>
            <a:ext cx="8395740" cy="498406"/>
          </a:xfrm>
          <a:prstGeom prst="rect">
            <a:avLst/>
          </a:prstGeom>
          <a:noFill/>
          <a:ln>
            <a:noFill/>
          </a:ln>
        </p:spPr>
        <p:txBody>
          <a:bodyPr anchorCtr="0" anchor="t" bIns="0" lIns="0" spcFirstLastPara="1" rIns="0" wrap="square" tIns="0">
            <a:spAutoFit/>
          </a:bodyPr>
          <a:lstStyle/>
          <a:p>
            <a:pPr indent="0" lvl="0" marL="0" marR="0" rtl="0" algn="just">
              <a:lnSpc>
                <a:spcPct val="135014"/>
              </a:lnSpc>
              <a:spcBef>
                <a:spcPts val="0"/>
              </a:spcBef>
              <a:spcAft>
                <a:spcPts val="0"/>
              </a:spcAft>
              <a:buClr>
                <a:srgbClr val="000000"/>
              </a:buClr>
              <a:buSzPts val="2399"/>
              <a:buFont typeface="Arial"/>
              <a:buNone/>
            </a:pPr>
            <a:r>
              <a:rPr b="0" i="0" lang="en-US" sz="2399" u="none" cap="none" strike="noStrike">
                <a:solidFill>
                  <a:srgbClr val="343434"/>
                </a:solidFill>
                <a:latin typeface="Arial"/>
                <a:ea typeface="Arial"/>
                <a:cs typeface="Arial"/>
                <a:sym typeface="Arial"/>
              </a:rPr>
              <a:t>Συμπεράσματα και Πηγές</a:t>
            </a:r>
            <a:endParaRPr b="0" i="0" sz="1400" u="none" cap="none" strike="noStrike">
              <a:solidFill>
                <a:srgbClr val="000000"/>
              </a:solidFill>
              <a:latin typeface="Arial"/>
              <a:ea typeface="Arial"/>
              <a:cs typeface="Arial"/>
              <a:sym typeface="Arial"/>
            </a:endParaRPr>
          </a:p>
        </p:txBody>
      </p:sp>
      <p:sp>
        <p:nvSpPr>
          <p:cNvPr id="1055" name="Google Shape;1055;p73"/>
          <p:cNvSpPr txBox="1"/>
          <p:nvPr/>
        </p:nvSpPr>
        <p:spPr>
          <a:xfrm>
            <a:off x="7911996" y="3395850"/>
            <a:ext cx="9760500" cy="1504800"/>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10400"/>
              <a:buFont typeface="Arial"/>
              <a:buNone/>
            </a:pPr>
            <a:r>
              <a:rPr b="1" i="0" lang="en-US" sz="10400" u="none" cap="none" strike="noStrike">
                <a:solidFill>
                  <a:srgbClr val="343434"/>
                </a:solidFill>
                <a:latin typeface="Arial"/>
                <a:ea typeface="Arial"/>
                <a:cs typeface="Arial"/>
                <a:sym typeface="Arial"/>
              </a:rPr>
              <a:t>Ενότητα 4</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9" name="Shape 1059"/>
        <p:cNvGrpSpPr/>
        <p:nvPr/>
      </p:nvGrpSpPr>
      <p:grpSpPr>
        <a:xfrm>
          <a:off x="0" y="0"/>
          <a:ext cx="0" cy="0"/>
          <a:chOff x="0" y="0"/>
          <a:chExt cx="0" cy="0"/>
        </a:xfrm>
      </p:grpSpPr>
      <p:sp>
        <p:nvSpPr>
          <p:cNvPr id="1060" name="Google Shape;1060;p74"/>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Calibri"/>
                <a:ea typeface="Calibri"/>
                <a:cs typeface="Calibri"/>
                <a:sym typeface="Calibri"/>
              </a:rPr>
              <a:t>Το Τελικό Βήμα προς τ</a:t>
            </a:r>
            <a:r>
              <a:rPr lang="en-US"/>
              <a:t>ον </a:t>
            </a:r>
            <a:r>
              <a:rPr lang="en-US">
                <a:latin typeface="Calibri"/>
                <a:ea typeface="Calibri"/>
                <a:cs typeface="Calibri"/>
                <a:sym typeface="Calibri"/>
              </a:rPr>
              <a:t>Γραμματισμό στα Μέσα– Τι Θα Κάνετε</a:t>
            </a:r>
            <a:endParaRPr>
              <a:latin typeface="Calibri"/>
              <a:ea typeface="Calibri"/>
              <a:cs typeface="Calibri"/>
              <a:sym typeface="Calibri"/>
            </a:endParaRPr>
          </a:p>
        </p:txBody>
      </p:sp>
      <p:sp>
        <p:nvSpPr>
          <p:cNvPr id="1061" name="Google Shape;1061;p74"/>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57200" lvl="0" marL="482600" rtl="0" algn="l">
              <a:lnSpc>
                <a:spcPct val="200000"/>
              </a:lnSpc>
              <a:spcBef>
                <a:spcPts val="640"/>
              </a:spcBef>
              <a:spcAft>
                <a:spcPts val="0"/>
              </a:spcAft>
              <a:buSzPts val="3200"/>
              <a:buFont typeface="Arial"/>
              <a:buChar char="•"/>
            </a:pPr>
            <a:r>
              <a:rPr b="1" lang="en-US">
                <a:solidFill>
                  <a:schemeClr val="dk1"/>
                </a:solidFill>
              </a:rPr>
              <a:t>Αναστοχαστείτε πάνω στη μάθησή σας και στις προσωπικές σας δεσμεύσεις.</a:t>
            </a:r>
            <a:endParaRPr b="1">
              <a:solidFill>
                <a:schemeClr val="dk1"/>
              </a:solidFill>
            </a:endParaRPr>
          </a:p>
          <a:p>
            <a:pPr indent="-457200" lvl="0" marL="482600" rtl="0" algn="l">
              <a:lnSpc>
                <a:spcPct val="200000"/>
              </a:lnSpc>
              <a:spcBef>
                <a:spcPts val="640"/>
              </a:spcBef>
              <a:spcAft>
                <a:spcPts val="0"/>
              </a:spcAft>
              <a:buSzPts val="3200"/>
              <a:buFont typeface="Arial"/>
              <a:buChar char="•"/>
            </a:pPr>
            <a:r>
              <a:rPr b="1" lang="en-US">
                <a:solidFill>
                  <a:schemeClr val="dk1"/>
                </a:solidFill>
              </a:rPr>
              <a:t>Ολοκληρώστε το Προσωπικό Σχέδιο Δράσης (με αυτορυθμιζόμενο ρυθμό).</a:t>
            </a:r>
            <a:endParaRPr b="1">
              <a:solidFill>
                <a:schemeClr val="dk1"/>
              </a:solidFill>
            </a:endParaRPr>
          </a:p>
          <a:p>
            <a:pPr indent="-457200" lvl="0" marL="482600" rtl="0" algn="l">
              <a:lnSpc>
                <a:spcPct val="200000"/>
              </a:lnSpc>
              <a:spcBef>
                <a:spcPts val="640"/>
              </a:spcBef>
              <a:spcAft>
                <a:spcPts val="0"/>
              </a:spcAft>
              <a:buSzPts val="3200"/>
              <a:buFont typeface="Arial"/>
              <a:buChar char="•"/>
            </a:pPr>
            <a:r>
              <a:rPr b="1" lang="en-US">
                <a:solidFill>
                  <a:schemeClr val="dk1"/>
                </a:solidFill>
              </a:rPr>
              <a:t>Εξερευνήστε τη διττή φύση της Τεχνητής Νοημοσύνης μέσα από την πρόκληση «Εργαλεία vs Αλήθεια».</a:t>
            </a:r>
            <a:endParaRPr b="1">
              <a:solidFill>
                <a:schemeClr val="dk1"/>
              </a:solidFill>
            </a:endParaRPr>
          </a:p>
          <a:p>
            <a:pPr indent="-457200" lvl="0" marL="482600" rtl="0" algn="l">
              <a:lnSpc>
                <a:spcPct val="200000"/>
              </a:lnSpc>
              <a:spcBef>
                <a:spcPts val="640"/>
              </a:spcBef>
              <a:spcAft>
                <a:spcPts val="0"/>
              </a:spcAft>
              <a:buSzPts val="3200"/>
              <a:buFont typeface="Arial"/>
              <a:buChar char="•"/>
            </a:pPr>
            <a:r>
              <a:rPr b="1" lang="en-US">
                <a:solidFill>
                  <a:schemeClr val="dk1"/>
                </a:solidFill>
              </a:rPr>
              <a:t>Αποκτήστε πρόσβαση σε πρόσθετους πόρους για συνεχή ανάπτυξη.</a:t>
            </a:r>
            <a:endParaRPr>
              <a:solidFill>
                <a:schemeClr val="dk1"/>
              </a:solidFill>
            </a:endParaRPr>
          </a:p>
        </p:txBody>
      </p:sp>
      <p:sp>
        <p:nvSpPr>
          <p:cNvPr id="1062" name="Google Shape;1062;p74"/>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063" name="Google Shape;1063;p74"/>
          <p:cNvGrpSpPr/>
          <p:nvPr/>
        </p:nvGrpSpPr>
        <p:grpSpPr>
          <a:xfrm>
            <a:off x="790770" y="-112458"/>
            <a:ext cx="1427175" cy="786776"/>
            <a:chOff x="0" y="-38100"/>
            <a:chExt cx="373234" cy="205757"/>
          </a:xfrm>
        </p:grpSpPr>
        <p:sp>
          <p:nvSpPr>
            <p:cNvPr id="1064" name="Google Shape;1064;p74"/>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65" name="Google Shape;1065;p74"/>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066" name="Google Shape;1066;p74"/>
          <p:cNvGrpSpPr/>
          <p:nvPr/>
        </p:nvGrpSpPr>
        <p:grpSpPr>
          <a:xfrm>
            <a:off x="0" y="-112458"/>
            <a:ext cx="315272" cy="786776"/>
            <a:chOff x="0" y="-38100"/>
            <a:chExt cx="82450" cy="205757"/>
          </a:xfrm>
        </p:grpSpPr>
        <p:sp>
          <p:nvSpPr>
            <p:cNvPr id="1067" name="Google Shape;1067;p74"/>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68" name="Google Shape;1068;p74"/>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069" name="Google Shape;1069;p74"/>
          <p:cNvGrpSpPr/>
          <p:nvPr/>
        </p:nvGrpSpPr>
        <p:grpSpPr>
          <a:xfrm>
            <a:off x="0" y="1116904"/>
            <a:ext cx="503883" cy="1931922"/>
            <a:chOff x="0" y="-38100"/>
            <a:chExt cx="131775" cy="505235"/>
          </a:xfrm>
        </p:grpSpPr>
        <p:sp>
          <p:nvSpPr>
            <p:cNvPr id="1070" name="Google Shape;1070;p74"/>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71" name="Google Shape;1071;p74"/>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5" name="Shape 1075"/>
        <p:cNvGrpSpPr/>
        <p:nvPr/>
      </p:nvGrpSpPr>
      <p:grpSpPr>
        <a:xfrm>
          <a:off x="0" y="0"/>
          <a:ext cx="0" cy="0"/>
          <a:chOff x="0" y="0"/>
          <a:chExt cx="0" cy="0"/>
        </a:xfrm>
      </p:grpSpPr>
      <p:sp>
        <p:nvSpPr>
          <p:cNvPr id="1076" name="Google Shape;1076;p75"/>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Δραστηριότητα 1: Το Προσωπικό Σχέδιο Δράσης σας</a:t>
            </a:r>
            <a:endParaRPr/>
          </a:p>
        </p:txBody>
      </p:sp>
      <p:sp>
        <p:nvSpPr>
          <p:cNvPr id="1077" name="Google Shape;1077;p75"/>
          <p:cNvSpPr txBox="1"/>
          <p:nvPr>
            <p:ph idx="1" type="subTitle"/>
          </p:nvPr>
        </p:nvSpPr>
        <p:spPr>
          <a:xfrm>
            <a:off x="1013345" y="2589662"/>
            <a:ext cx="16428493" cy="7483025"/>
          </a:xfrm>
          <a:prstGeom prst="rect">
            <a:avLst/>
          </a:prstGeom>
          <a:noFill/>
          <a:ln>
            <a:noFill/>
          </a:ln>
        </p:spPr>
        <p:txBody>
          <a:bodyPr anchorCtr="0" anchor="t" bIns="45700" lIns="91425" spcFirstLastPara="1" rIns="91425" wrap="square" tIns="45700">
            <a:normAutofit fontScale="92500" lnSpcReduction="10000"/>
          </a:bodyPr>
          <a:lstStyle/>
          <a:p>
            <a:pPr indent="-431800" lvl="0" marL="457200" rtl="0" algn="l">
              <a:lnSpc>
                <a:spcPct val="100000"/>
              </a:lnSpc>
              <a:spcBef>
                <a:spcPts val="640"/>
              </a:spcBef>
              <a:spcAft>
                <a:spcPts val="0"/>
              </a:spcAft>
              <a:buSzPct val="108107"/>
              <a:buNone/>
            </a:pPr>
            <a:r>
              <a:rPr lang="en-US">
                <a:solidFill>
                  <a:schemeClr val="dk1"/>
                </a:solidFill>
                <a:latin typeface="Calibri"/>
                <a:ea typeface="Calibri"/>
                <a:cs typeface="Calibri"/>
                <a:sym typeface="Calibri"/>
              </a:rPr>
              <a:t>Σχεδιάστε πώς θα εφαρμόσετε όσα μάθατε στην προσωπική ή επαγγελματική σας ζωή.</a:t>
            </a:r>
            <a:endParaRPr>
              <a:solidFill>
                <a:schemeClr val="dk1"/>
              </a:solidFill>
              <a:latin typeface="Calibri"/>
              <a:ea typeface="Calibri"/>
              <a:cs typeface="Calibri"/>
              <a:sym typeface="Calibri"/>
            </a:endParaRPr>
          </a:p>
          <a:p>
            <a:pPr indent="-431800" lvl="0" marL="457200" rtl="0" algn="l">
              <a:lnSpc>
                <a:spcPct val="100000"/>
              </a:lnSpc>
              <a:spcBef>
                <a:spcPts val="640"/>
              </a:spcBef>
              <a:spcAft>
                <a:spcPts val="0"/>
              </a:spcAft>
              <a:buSzPct val="108107"/>
              <a:buNone/>
            </a:pPr>
            <a:r>
              <a:rPr lang="en-US">
                <a:solidFill>
                  <a:schemeClr val="dk1"/>
                </a:solidFill>
                <a:latin typeface="Calibri"/>
                <a:ea typeface="Calibri"/>
                <a:cs typeface="Calibri"/>
                <a:sym typeface="Calibri"/>
              </a:rPr>
              <a:t>Χρησιμοποιήστε το παρεχόμενο πρότυπο και αφιερώστε 15 λεπτά για να το ολοκληρώσετε αυτόνομα.</a:t>
            </a:r>
            <a:endParaRPr>
              <a:solidFill>
                <a:schemeClr val="dk1"/>
              </a:solidFill>
              <a:latin typeface="Calibri"/>
              <a:ea typeface="Calibri"/>
              <a:cs typeface="Calibri"/>
              <a:sym typeface="Calibri"/>
            </a:endParaRPr>
          </a:p>
          <a:p>
            <a:pPr indent="-431800" lvl="0" marL="457200" rtl="0" algn="l">
              <a:lnSpc>
                <a:spcPct val="100000"/>
              </a:lnSpc>
              <a:spcBef>
                <a:spcPts val="640"/>
              </a:spcBef>
              <a:spcAft>
                <a:spcPts val="0"/>
              </a:spcAft>
              <a:buSzPct val="108107"/>
              <a:buNone/>
            </a:pPr>
            <a:r>
              <a:t/>
            </a:r>
            <a:endParaRPr>
              <a:solidFill>
                <a:schemeClr val="dk1"/>
              </a:solidFill>
              <a:latin typeface="Calibri"/>
              <a:ea typeface="Calibri"/>
              <a:cs typeface="Calibri"/>
              <a:sym typeface="Calibri"/>
            </a:endParaRPr>
          </a:p>
          <a:p>
            <a:pPr indent="-514350" lvl="0" marL="539750" rtl="0" algn="l">
              <a:lnSpc>
                <a:spcPct val="100000"/>
              </a:lnSpc>
              <a:spcBef>
                <a:spcPts val="640"/>
              </a:spcBef>
              <a:spcAft>
                <a:spcPts val="0"/>
              </a:spcAft>
              <a:buSzPct val="108107"/>
              <a:buAutoNum type="arabicPeriod"/>
            </a:pPr>
            <a:r>
              <a:rPr lang="en-US">
                <a:solidFill>
                  <a:schemeClr val="dk1"/>
                </a:solidFill>
                <a:latin typeface="Calibri"/>
                <a:ea typeface="Calibri"/>
                <a:cs typeface="Calibri"/>
                <a:sym typeface="Calibri"/>
              </a:rPr>
              <a:t>Ποιες είναι 5 συγκεκριμένες στρατηγικές που θα εφαρμόσετε για να βελτιώσετε τον πληροφοριακό γραμματισμό;</a:t>
            </a:r>
            <a:endParaRPr/>
          </a:p>
          <a:p>
            <a:pPr indent="-514350" lvl="0" marL="539750" rtl="0" algn="l">
              <a:lnSpc>
                <a:spcPct val="100000"/>
              </a:lnSpc>
              <a:spcBef>
                <a:spcPts val="640"/>
              </a:spcBef>
              <a:spcAft>
                <a:spcPts val="0"/>
              </a:spcAft>
              <a:buSzPct val="108107"/>
              <a:buAutoNum type="arabicPeriod"/>
            </a:pPr>
            <a:r>
              <a:rPr lang="en-US">
                <a:solidFill>
                  <a:schemeClr val="dk1"/>
                </a:solidFill>
                <a:latin typeface="Calibri"/>
                <a:ea typeface="Calibri"/>
                <a:cs typeface="Calibri"/>
                <a:sym typeface="Calibri"/>
              </a:rPr>
              <a:t>Ποια εργαλεία ή συνήθειες θα χρησιμοποιήσετε για να επαληθεύετε την ακρίβεια και την αξιοπιστία των πληροφοριών;</a:t>
            </a:r>
            <a:endParaRPr>
              <a:solidFill>
                <a:schemeClr val="dk1"/>
              </a:solidFill>
              <a:latin typeface="Calibri"/>
              <a:ea typeface="Calibri"/>
              <a:cs typeface="Calibri"/>
              <a:sym typeface="Calibri"/>
            </a:endParaRPr>
          </a:p>
          <a:p>
            <a:pPr indent="-514350" lvl="0" marL="539750" rtl="0" algn="l">
              <a:lnSpc>
                <a:spcPct val="100000"/>
              </a:lnSpc>
              <a:spcBef>
                <a:spcPts val="640"/>
              </a:spcBef>
              <a:spcAft>
                <a:spcPts val="0"/>
              </a:spcAft>
              <a:buSzPct val="108107"/>
              <a:buAutoNum type="arabicPeriod"/>
            </a:pPr>
            <a:r>
              <a:rPr lang="en-US">
                <a:solidFill>
                  <a:schemeClr val="dk1"/>
                </a:solidFill>
                <a:latin typeface="Calibri"/>
                <a:ea typeface="Calibri"/>
                <a:cs typeface="Calibri"/>
                <a:sym typeface="Calibri"/>
              </a:rPr>
              <a:t>Πώς θα μοιραστείτε ή θα εφαρμόσετε τις γνώσεις σας για τον πληροφοριακό γραμματισμό με άλλους/ες (π.χ. συναδέλφους, μαθητές/τριες, οικογένεια);Περιγράψτε μια πρόσφατη κατάσταση όπου o πληροφοριακός γραμματισμός θα μπορούσε να σας βοηθήσει. </a:t>
            </a:r>
            <a:endParaRPr>
              <a:solidFill>
                <a:schemeClr val="dk1"/>
              </a:solidFill>
              <a:latin typeface="Calibri"/>
              <a:ea typeface="Calibri"/>
              <a:cs typeface="Calibri"/>
              <a:sym typeface="Calibri"/>
            </a:endParaRPr>
          </a:p>
          <a:p>
            <a:pPr indent="-514350" lvl="0" marL="539750" rtl="0" algn="l">
              <a:lnSpc>
                <a:spcPct val="100000"/>
              </a:lnSpc>
              <a:spcBef>
                <a:spcPts val="640"/>
              </a:spcBef>
              <a:spcAft>
                <a:spcPts val="0"/>
              </a:spcAft>
              <a:buSzPct val="108107"/>
              <a:buAutoNum type="arabicPeriod"/>
            </a:pPr>
            <a:r>
              <a:rPr lang="en-US">
                <a:solidFill>
                  <a:schemeClr val="dk1"/>
                </a:solidFill>
                <a:latin typeface="Calibri"/>
                <a:ea typeface="Calibri"/>
                <a:cs typeface="Calibri"/>
                <a:sym typeface="Calibri"/>
              </a:rPr>
              <a:t>Τι θα κάνατε διαφορετικά τώρα;</a:t>
            </a:r>
            <a:endParaRPr>
              <a:solidFill>
                <a:schemeClr val="dk1"/>
              </a:solidFill>
              <a:latin typeface="Calibri"/>
              <a:ea typeface="Calibri"/>
              <a:cs typeface="Calibri"/>
              <a:sym typeface="Calibri"/>
            </a:endParaRPr>
          </a:p>
          <a:p>
            <a:pPr indent="-514350" lvl="0" marL="539750" rtl="0" algn="l">
              <a:lnSpc>
                <a:spcPct val="100000"/>
              </a:lnSpc>
              <a:spcBef>
                <a:spcPts val="640"/>
              </a:spcBef>
              <a:spcAft>
                <a:spcPts val="0"/>
              </a:spcAft>
              <a:buSzPct val="108107"/>
              <a:buAutoNum type="arabicPeriod"/>
            </a:pPr>
            <a:r>
              <a:rPr lang="en-US">
                <a:solidFill>
                  <a:schemeClr val="dk1"/>
                </a:solidFill>
                <a:latin typeface="Calibri"/>
                <a:ea typeface="Calibri"/>
                <a:cs typeface="Calibri"/>
                <a:sym typeface="Calibri"/>
              </a:rPr>
              <a:t>Ποιες είναι οι 3 κορυφαίες πηγές σας για αξιόπιστες πληροφορίες και γιατί τις εμπιστεύεστε;</a:t>
            </a:r>
            <a:endParaRPr>
              <a:solidFill>
                <a:schemeClr val="dk1"/>
              </a:solidFill>
              <a:latin typeface="Calibri"/>
              <a:ea typeface="Calibri"/>
              <a:cs typeface="Calibri"/>
              <a:sym typeface="Calibri"/>
            </a:endParaRPr>
          </a:p>
          <a:p>
            <a:pPr indent="-514350" lvl="0" marL="539750" rtl="0" algn="l">
              <a:lnSpc>
                <a:spcPct val="100000"/>
              </a:lnSpc>
              <a:spcBef>
                <a:spcPts val="640"/>
              </a:spcBef>
              <a:spcAft>
                <a:spcPts val="0"/>
              </a:spcAft>
              <a:buSzPct val="108107"/>
              <a:buAutoNum type="arabicPeriod"/>
            </a:pPr>
            <a:r>
              <a:rPr lang="en-US">
                <a:solidFill>
                  <a:schemeClr val="dk1"/>
                </a:solidFill>
                <a:latin typeface="Calibri"/>
                <a:ea typeface="Calibri"/>
                <a:cs typeface="Calibri"/>
                <a:sym typeface="Calibri"/>
              </a:rPr>
              <a:t>Ποιες προκλήσεις προβλέπετε στην εφαρμογή δεξιοτήτων Πληροφοριακού Γραμματισμού και πώς θα τις προσπελάσετε;</a:t>
            </a:r>
            <a:endParaRPr>
              <a:solidFill>
                <a:schemeClr val="dk1"/>
              </a:solidFill>
              <a:latin typeface="Calibri"/>
              <a:ea typeface="Calibri"/>
              <a:cs typeface="Calibri"/>
              <a:sym typeface="Calibri"/>
            </a:endParaRPr>
          </a:p>
          <a:p>
            <a:pPr indent="-514350" lvl="0" marL="539750" rtl="0" algn="l">
              <a:lnSpc>
                <a:spcPct val="100000"/>
              </a:lnSpc>
              <a:spcBef>
                <a:spcPts val="640"/>
              </a:spcBef>
              <a:spcAft>
                <a:spcPts val="0"/>
              </a:spcAft>
              <a:buSzPct val="108107"/>
              <a:buFont typeface="Arial"/>
              <a:buAutoNum type="arabicPeriod"/>
            </a:pPr>
            <a:r>
              <a:rPr lang="en-US">
                <a:solidFill>
                  <a:schemeClr val="dk1"/>
                </a:solidFill>
                <a:latin typeface="Calibri"/>
                <a:ea typeface="Calibri"/>
                <a:cs typeface="Calibri"/>
                <a:sym typeface="Calibri"/>
              </a:rPr>
              <a:t>Ποιος είναι ένας μακροπρόθεσμος στόχος που έχετε για τη βελτίωση του Πληροφοριακού Γραμματισμού;</a:t>
            </a:r>
            <a:endParaRPr>
              <a:solidFill>
                <a:schemeClr val="dk1"/>
              </a:solidFill>
              <a:latin typeface="Calibri"/>
              <a:ea typeface="Calibri"/>
              <a:cs typeface="Calibri"/>
              <a:sym typeface="Calibri"/>
            </a:endParaRPr>
          </a:p>
          <a:p>
            <a:pPr indent="-311150" lvl="0" marL="539750" rtl="0" algn="l">
              <a:lnSpc>
                <a:spcPct val="100000"/>
              </a:lnSpc>
              <a:spcBef>
                <a:spcPts val="640"/>
              </a:spcBef>
              <a:spcAft>
                <a:spcPts val="0"/>
              </a:spcAft>
              <a:buSzPct val="108107"/>
              <a:buNone/>
            </a:pPr>
            <a:r>
              <a:t/>
            </a:r>
            <a:endParaRPr>
              <a:solidFill>
                <a:schemeClr val="dk1"/>
              </a:solidFill>
              <a:latin typeface="Bricolage Grotesque"/>
              <a:ea typeface="Bricolage Grotesque"/>
              <a:cs typeface="Bricolage Grotesque"/>
              <a:sym typeface="Bricolage Grotesque"/>
            </a:endParaRPr>
          </a:p>
        </p:txBody>
      </p:sp>
      <p:sp>
        <p:nvSpPr>
          <p:cNvPr id="1078" name="Google Shape;1078;p75"/>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079" name="Google Shape;1079;p75"/>
          <p:cNvGrpSpPr/>
          <p:nvPr/>
        </p:nvGrpSpPr>
        <p:grpSpPr>
          <a:xfrm>
            <a:off x="790770" y="-112458"/>
            <a:ext cx="1427175" cy="786776"/>
            <a:chOff x="0" y="-38100"/>
            <a:chExt cx="373234" cy="205757"/>
          </a:xfrm>
        </p:grpSpPr>
        <p:sp>
          <p:nvSpPr>
            <p:cNvPr id="1080" name="Google Shape;1080;p75"/>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81" name="Google Shape;1081;p75"/>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082" name="Google Shape;1082;p75"/>
          <p:cNvGrpSpPr/>
          <p:nvPr/>
        </p:nvGrpSpPr>
        <p:grpSpPr>
          <a:xfrm>
            <a:off x="0" y="-112458"/>
            <a:ext cx="315272" cy="786776"/>
            <a:chOff x="0" y="-38100"/>
            <a:chExt cx="82450" cy="205757"/>
          </a:xfrm>
        </p:grpSpPr>
        <p:sp>
          <p:nvSpPr>
            <p:cNvPr id="1083" name="Google Shape;1083;p75"/>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84" name="Google Shape;1084;p75"/>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085" name="Google Shape;1085;p75"/>
          <p:cNvGrpSpPr/>
          <p:nvPr/>
        </p:nvGrpSpPr>
        <p:grpSpPr>
          <a:xfrm>
            <a:off x="0" y="1116904"/>
            <a:ext cx="503883" cy="1931922"/>
            <a:chOff x="0" y="-38100"/>
            <a:chExt cx="131775" cy="505235"/>
          </a:xfrm>
        </p:grpSpPr>
        <p:sp>
          <p:nvSpPr>
            <p:cNvPr id="1086" name="Google Shape;1086;p75"/>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87" name="Google Shape;1087;p75"/>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descr="Word doc icon" id="1088" name="Google Shape;1088;p75"/>
          <p:cNvPicPr preferRelativeResize="0"/>
          <p:nvPr/>
        </p:nvPicPr>
        <p:blipFill rotWithShape="1">
          <a:blip r:embed="rId4">
            <a:alphaModFix/>
          </a:blip>
          <a:srcRect b="0" l="0" r="0" t="0"/>
          <a:stretch/>
        </p:blipFill>
        <p:spPr>
          <a:xfrm>
            <a:off x="16182510" y="1756838"/>
            <a:ext cx="1291984" cy="1291984"/>
          </a:xfrm>
          <a:prstGeom prst="rect">
            <a:avLst/>
          </a:prstGeom>
          <a:noFill/>
          <a:ln>
            <a:noFill/>
          </a:ln>
        </p:spPr>
      </p:pic>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2" name="Shape 1092"/>
        <p:cNvGrpSpPr/>
        <p:nvPr/>
      </p:nvGrpSpPr>
      <p:grpSpPr>
        <a:xfrm>
          <a:off x="0" y="0"/>
          <a:ext cx="0" cy="0"/>
          <a:chOff x="0" y="0"/>
          <a:chExt cx="0" cy="0"/>
        </a:xfrm>
      </p:grpSpPr>
      <p:sp>
        <p:nvSpPr>
          <p:cNvPr id="1093" name="Google Shape;1093;p76"/>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Εργαλεία</a:t>
            </a:r>
            <a:r>
              <a:rPr lang="en-US">
                <a:solidFill>
                  <a:schemeClr val="dk1"/>
                </a:solidFill>
                <a:latin typeface="Bricolage Grotesque"/>
                <a:ea typeface="Bricolage Grotesque"/>
                <a:cs typeface="Bricolage Grotesque"/>
                <a:sym typeface="Bricolage Grotesque"/>
              </a:rPr>
              <a:t> vs Αλήθεια</a:t>
            </a:r>
            <a:br>
              <a:rPr lang="en-US">
                <a:solidFill>
                  <a:schemeClr val="dk1"/>
                </a:solidFill>
                <a:latin typeface="Bricolage Grotesque"/>
                <a:ea typeface="Bricolage Grotesque"/>
                <a:cs typeface="Bricolage Grotesque"/>
                <a:sym typeface="Bricolage Grotesque"/>
              </a:rPr>
            </a:br>
            <a:r>
              <a:rPr i="1" lang="en-US">
                <a:solidFill>
                  <a:schemeClr val="dk1"/>
                </a:solidFill>
                <a:latin typeface="Bricolage Grotesque"/>
                <a:ea typeface="Bricolage Grotesque"/>
                <a:cs typeface="Bricolage Grotesque"/>
                <a:sym typeface="Bricolage Grotesque"/>
              </a:rPr>
              <a:t>Αναστοχαστική Δραστηριότητα</a:t>
            </a:r>
            <a:endParaRPr i="1"/>
          </a:p>
        </p:txBody>
      </p:sp>
      <p:sp>
        <p:nvSpPr>
          <p:cNvPr id="1094" name="Google Shape;1094;p76"/>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lnSpcReduction="10000"/>
          </a:bodyPr>
          <a:lstStyle/>
          <a:p>
            <a:pPr indent="-431800" lvl="0" marL="457200" rtl="0" algn="l">
              <a:lnSpc>
                <a:spcPct val="10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Πώς βοηθούν ή εμποδίζουν τα εργαλεία που βασίζονται στην Τεχνητή Νοημοσύνη, όπως οι αλγόριθμοι, την ικανότητά μας να βρούμε την αλήθεια;</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Σκεφτείτε:</a:t>
            </a:r>
            <a:endParaRPr>
              <a:solidFill>
                <a:schemeClr val="dk1"/>
              </a:solidFill>
              <a:latin typeface="Bricolage Grotesque"/>
              <a:ea typeface="Bricolage Grotesque"/>
              <a:cs typeface="Bricolage Grotesque"/>
              <a:sym typeface="Bricolage Grotesque"/>
            </a:endParaRPr>
          </a:p>
          <a:p>
            <a:pPr indent="-457200" lvl="0" marL="482600" rtl="0" algn="l">
              <a:lnSpc>
                <a:spcPct val="100000"/>
              </a:lnSpc>
              <a:spcBef>
                <a:spcPts val="640"/>
              </a:spcBef>
              <a:spcAft>
                <a:spcPts val="0"/>
              </a:spcAft>
              <a:buSzPts val="3200"/>
              <a:buFont typeface="Arial"/>
              <a:buChar char="•"/>
            </a:pPr>
            <a:r>
              <a:rPr lang="en-US">
                <a:solidFill>
                  <a:schemeClr val="dk1"/>
                </a:solidFill>
                <a:latin typeface="Bricolage Grotesque"/>
                <a:ea typeface="Bricolage Grotesque"/>
                <a:cs typeface="Bricolage Grotesque"/>
                <a:sym typeface="Bricolage Grotesque"/>
              </a:rPr>
              <a:t>Ποιες είναι οι σκέψεις σας για αυτήν τη δήλωση;</a:t>
            </a:r>
            <a:endParaRPr>
              <a:solidFill>
                <a:schemeClr val="dk1"/>
              </a:solidFill>
              <a:latin typeface="Bricolage Grotesque"/>
              <a:ea typeface="Bricolage Grotesque"/>
              <a:cs typeface="Bricolage Grotesque"/>
              <a:sym typeface="Bricolage Grotesque"/>
            </a:endParaRPr>
          </a:p>
          <a:p>
            <a:pPr indent="-457200" lvl="0" marL="482600" rtl="0" algn="l">
              <a:lnSpc>
                <a:spcPct val="100000"/>
              </a:lnSpc>
              <a:spcBef>
                <a:spcPts val="640"/>
              </a:spcBef>
              <a:spcAft>
                <a:spcPts val="0"/>
              </a:spcAft>
              <a:buSzPts val="3200"/>
              <a:buFont typeface="Arial"/>
              <a:buChar char="•"/>
            </a:pPr>
            <a:r>
              <a:rPr lang="en-US">
                <a:solidFill>
                  <a:schemeClr val="dk1"/>
                </a:solidFill>
                <a:latin typeface="Bricolage Grotesque"/>
                <a:ea typeface="Bricolage Grotesque"/>
                <a:cs typeface="Bricolage Grotesque"/>
                <a:sym typeface="Bricolage Grotesque"/>
              </a:rPr>
              <a:t>Ποιον ρόλο θα πρέπει να έχει η Τεχνητή Νοημοσύνη στη διαμόρφωση των οικοσυστημάτων πληροφορίας;</a:t>
            </a:r>
            <a:endParaRPr>
              <a:solidFill>
                <a:schemeClr val="dk1"/>
              </a:solidFill>
              <a:latin typeface="Bricolage Grotesque"/>
              <a:ea typeface="Bricolage Grotesque"/>
              <a:cs typeface="Bricolage Grotesque"/>
              <a:sym typeface="Bricolage Grotesque"/>
            </a:endParaRPr>
          </a:p>
          <a:p>
            <a:pPr indent="-457200" lvl="0" marL="482600" rtl="0" algn="l">
              <a:lnSpc>
                <a:spcPct val="100000"/>
              </a:lnSpc>
              <a:spcBef>
                <a:spcPts val="640"/>
              </a:spcBef>
              <a:spcAft>
                <a:spcPts val="0"/>
              </a:spcAft>
              <a:buSzPts val="3200"/>
              <a:buFont typeface="Arial"/>
              <a:buChar char="•"/>
            </a:pPr>
            <a:r>
              <a:rPr lang="en-US">
                <a:solidFill>
                  <a:schemeClr val="dk1"/>
                </a:solidFill>
                <a:latin typeface="Bricolage Grotesque"/>
                <a:ea typeface="Bricolage Grotesque"/>
                <a:cs typeface="Bricolage Grotesque"/>
                <a:sym typeface="Bricolage Grotesque"/>
              </a:rPr>
              <a:t>Πώς μπορείτε να ισορροπήσετε ανάμεσα στην ευκολία και στην αναζήτηση της αλήθειας;</a:t>
            </a:r>
            <a:endParaRPr/>
          </a:p>
        </p:txBody>
      </p:sp>
      <p:sp>
        <p:nvSpPr>
          <p:cNvPr id="1095" name="Google Shape;1095;p76"/>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096" name="Google Shape;1096;p76"/>
          <p:cNvGrpSpPr/>
          <p:nvPr/>
        </p:nvGrpSpPr>
        <p:grpSpPr>
          <a:xfrm>
            <a:off x="790770" y="-112458"/>
            <a:ext cx="1427175" cy="786776"/>
            <a:chOff x="0" y="-38100"/>
            <a:chExt cx="373234" cy="205757"/>
          </a:xfrm>
        </p:grpSpPr>
        <p:sp>
          <p:nvSpPr>
            <p:cNvPr id="1097" name="Google Shape;1097;p76"/>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98" name="Google Shape;1098;p76"/>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099" name="Google Shape;1099;p76"/>
          <p:cNvGrpSpPr/>
          <p:nvPr/>
        </p:nvGrpSpPr>
        <p:grpSpPr>
          <a:xfrm>
            <a:off x="0" y="-112458"/>
            <a:ext cx="315272" cy="786776"/>
            <a:chOff x="0" y="-38100"/>
            <a:chExt cx="82450" cy="205757"/>
          </a:xfrm>
        </p:grpSpPr>
        <p:sp>
          <p:nvSpPr>
            <p:cNvPr id="1100" name="Google Shape;1100;p76"/>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01" name="Google Shape;1101;p76"/>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02" name="Google Shape;1102;p76"/>
          <p:cNvGrpSpPr/>
          <p:nvPr/>
        </p:nvGrpSpPr>
        <p:grpSpPr>
          <a:xfrm>
            <a:off x="0" y="1116904"/>
            <a:ext cx="503883" cy="1931922"/>
            <a:chOff x="0" y="-38100"/>
            <a:chExt cx="131775" cy="505235"/>
          </a:xfrm>
        </p:grpSpPr>
        <p:sp>
          <p:nvSpPr>
            <p:cNvPr id="1103" name="Google Shape;1103;p76"/>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04" name="Google Shape;1104;p76"/>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105" name="Google Shape;1105;p76"/>
          <p:cNvSpPr/>
          <p:nvPr/>
        </p:nvSpPr>
        <p:spPr>
          <a:xfrm>
            <a:off x="411452" y="4529435"/>
            <a:ext cx="17699127" cy="2123618"/>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400"/>
              <a:buFont typeface="Arial"/>
              <a:buNone/>
            </a:pPr>
            <a:r>
              <a:rPr b="1" i="0" lang="en-US" sz="4400" u="none" cap="none" strike="noStrike">
                <a:solidFill>
                  <a:schemeClr val="dk2"/>
                </a:solidFill>
                <a:latin typeface="Calibri"/>
                <a:ea typeface="Calibri"/>
                <a:cs typeface="Calibri"/>
                <a:sym typeface="Calibri"/>
              </a:rPr>
              <a:t>«Η Τεχνητή Νοημοσύνη μας βοηθά να βρίσκουμε αξιόπιστες πληροφορίες πιο γρήγορα, αλλά επίσης συμβάλλει στη μεγαλύτερη διάδοση παραπλανητικών πληροφοριών». </a:t>
            </a:r>
            <a:endParaRPr b="0" i="0" sz="4400" u="none" cap="none" strike="noStrike">
              <a:solidFill>
                <a:srgbClr val="000000"/>
              </a:solidFill>
              <a:latin typeface="Calibri"/>
              <a:ea typeface="Calibri"/>
              <a:cs typeface="Calibri"/>
              <a:sym typeface="Calibri"/>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9" name="Shape 1109"/>
        <p:cNvGrpSpPr/>
        <p:nvPr/>
      </p:nvGrpSpPr>
      <p:grpSpPr>
        <a:xfrm>
          <a:off x="0" y="0"/>
          <a:ext cx="0" cy="0"/>
          <a:chOff x="0" y="0"/>
          <a:chExt cx="0" cy="0"/>
        </a:xfrm>
      </p:grpSpPr>
      <p:sp>
        <p:nvSpPr>
          <p:cNvPr id="1110" name="Google Shape;1110;p77"/>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Μοιραστείτε τις σκέψεις σας</a:t>
            </a:r>
            <a:endParaRPr/>
          </a:p>
        </p:txBody>
      </p:sp>
      <p:sp>
        <p:nvSpPr>
          <p:cNvPr id="1111" name="Google Shape;1111;p77"/>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514350" lvl="0" marL="539750" rtl="0" algn="l">
              <a:lnSpc>
                <a:spcPct val="150000"/>
              </a:lnSpc>
              <a:spcBef>
                <a:spcPts val="640"/>
              </a:spcBef>
              <a:spcAft>
                <a:spcPts val="0"/>
              </a:spcAft>
              <a:buSzPts val="3200"/>
              <a:buFont typeface="Arial"/>
              <a:buAutoNum type="arabicPeriod"/>
            </a:pPr>
            <a:r>
              <a:rPr lang="en-US">
                <a:solidFill>
                  <a:schemeClr val="dk1"/>
                </a:solidFill>
                <a:latin typeface="Bricolage Grotesque"/>
                <a:ea typeface="Bricolage Grotesque"/>
                <a:cs typeface="Bricolage Grotesque"/>
                <a:sym typeface="Bricolage Grotesque"/>
              </a:rPr>
              <a:t>Τι με εξέπληξε περισσότερο σχετικά με τον διττό ρόλο της Τεχνητής Νοημοσύνης στην παραπληροφόρηση;</a:t>
            </a:r>
            <a:endParaRPr/>
          </a:p>
          <a:p>
            <a:pPr indent="-514350" lvl="0" marL="539750" rtl="0" algn="l">
              <a:lnSpc>
                <a:spcPct val="150000"/>
              </a:lnSpc>
              <a:spcBef>
                <a:spcPts val="640"/>
              </a:spcBef>
              <a:spcAft>
                <a:spcPts val="0"/>
              </a:spcAft>
              <a:buSzPts val="3200"/>
              <a:buFont typeface="Arial"/>
              <a:buAutoNum type="arabicPeriod"/>
            </a:pPr>
            <a:r>
              <a:rPr lang="en-US">
                <a:solidFill>
                  <a:schemeClr val="dk1"/>
                </a:solidFill>
                <a:latin typeface="Bricolage Grotesque"/>
                <a:ea typeface="Bricolage Grotesque"/>
                <a:cs typeface="Bricolage Grotesque"/>
                <a:sym typeface="Bricolage Grotesque"/>
              </a:rPr>
              <a:t>Ένας τρόπος με τον οποίο μπορώ να δώσω προτεραιότητα στην αλήθεια έναντι των εργαλείων είναι…Περιλάβετε χώρο για τους/τις διαδικτυακούς συμμετέχοντες/ουσες ώστε να απαντήσουν στις προτροπές μέσω κειμένου.</a:t>
            </a:r>
            <a:endParaRPr/>
          </a:p>
          <a:p>
            <a:pPr indent="0" lvl="0" marL="25400" rtl="0" algn="l">
              <a:lnSpc>
                <a:spcPct val="15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0" lvl="0" marL="25400" rtl="0" algn="l">
              <a:lnSpc>
                <a:spcPct val="15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Να παρουσιάσετε τις απαντήσεις σας και στη συνέχεια αναστοχαστείτε πάνω στις σκέψεις των άλλων.</a:t>
            </a:r>
            <a:endParaRPr>
              <a:solidFill>
                <a:schemeClr val="dk1"/>
              </a:solidFill>
            </a:endParaRPr>
          </a:p>
        </p:txBody>
      </p:sp>
      <p:sp>
        <p:nvSpPr>
          <p:cNvPr id="1112" name="Google Shape;1112;p77"/>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113" name="Google Shape;1113;p77"/>
          <p:cNvGrpSpPr/>
          <p:nvPr/>
        </p:nvGrpSpPr>
        <p:grpSpPr>
          <a:xfrm>
            <a:off x="790770" y="-112458"/>
            <a:ext cx="1427175" cy="786776"/>
            <a:chOff x="0" y="-38100"/>
            <a:chExt cx="373234" cy="205757"/>
          </a:xfrm>
        </p:grpSpPr>
        <p:sp>
          <p:nvSpPr>
            <p:cNvPr id="1114" name="Google Shape;1114;p77"/>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15" name="Google Shape;1115;p77"/>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16" name="Google Shape;1116;p77"/>
          <p:cNvGrpSpPr/>
          <p:nvPr/>
        </p:nvGrpSpPr>
        <p:grpSpPr>
          <a:xfrm>
            <a:off x="0" y="-112458"/>
            <a:ext cx="315272" cy="786776"/>
            <a:chOff x="0" y="-38100"/>
            <a:chExt cx="82450" cy="205757"/>
          </a:xfrm>
        </p:grpSpPr>
        <p:sp>
          <p:nvSpPr>
            <p:cNvPr id="1117" name="Google Shape;1117;p77"/>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18" name="Google Shape;1118;p77"/>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19" name="Google Shape;1119;p77"/>
          <p:cNvGrpSpPr/>
          <p:nvPr/>
        </p:nvGrpSpPr>
        <p:grpSpPr>
          <a:xfrm>
            <a:off x="0" y="1116904"/>
            <a:ext cx="503883" cy="1931922"/>
            <a:chOff x="0" y="-38100"/>
            <a:chExt cx="131775" cy="505235"/>
          </a:xfrm>
        </p:grpSpPr>
        <p:sp>
          <p:nvSpPr>
            <p:cNvPr id="1120" name="Google Shape;1120;p77"/>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21" name="Google Shape;1121;p77"/>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5" name="Shape 1125"/>
        <p:cNvGrpSpPr/>
        <p:nvPr/>
      </p:nvGrpSpPr>
      <p:grpSpPr>
        <a:xfrm>
          <a:off x="0" y="0"/>
          <a:ext cx="0" cy="0"/>
          <a:chOff x="0" y="0"/>
          <a:chExt cx="0" cy="0"/>
        </a:xfrm>
      </p:grpSpPr>
      <p:sp>
        <p:nvSpPr>
          <p:cNvPr id="1126" name="Google Shape;1126;p78"/>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solidFill>
                  <a:schemeClr val="dk1"/>
                </a:solidFill>
                <a:latin typeface="Bricolage Grotesque"/>
                <a:ea typeface="Bricolage Grotesque"/>
                <a:cs typeface="Bricolage Grotesque"/>
                <a:sym typeface="Bricolage Grotesque"/>
              </a:rPr>
              <a:t>Λίστα Πηγών για Περαιτέρω Εξάσκηση</a:t>
            </a:r>
            <a:endParaRPr/>
          </a:p>
        </p:txBody>
      </p:sp>
      <p:sp>
        <p:nvSpPr>
          <p:cNvPr id="1127" name="Google Shape;1127;p78"/>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b="1" lang="en-US">
                <a:solidFill>
                  <a:schemeClr val="dk1"/>
                </a:solidFill>
                <a:latin typeface="Bricolage Grotesque"/>
                <a:ea typeface="Bricolage Grotesque"/>
                <a:cs typeface="Bricolage Grotesque"/>
                <a:sym typeface="Bricolage Grotesque"/>
              </a:rPr>
              <a:t>Βασικά εργαλεία και πηγές:</a:t>
            </a:r>
            <a:endParaRPr>
              <a:solidFill>
                <a:schemeClr val="dk1"/>
              </a:solidFill>
              <a:latin typeface="Bricolage Grotesque"/>
              <a:ea typeface="Bricolage Grotesque"/>
              <a:cs typeface="Bricolage Grotesque"/>
              <a:sym typeface="Bricolage Grotesque"/>
            </a:endParaRPr>
          </a:p>
        </p:txBody>
      </p:sp>
      <p:sp>
        <p:nvSpPr>
          <p:cNvPr id="1128" name="Google Shape;1128;p78"/>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129" name="Google Shape;1129;p78"/>
          <p:cNvGrpSpPr/>
          <p:nvPr/>
        </p:nvGrpSpPr>
        <p:grpSpPr>
          <a:xfrm>
            <a:off x="790770" y="-112458"/>
            <a:ext cx="1427175" cy="786776"/>
            <a:chOff x="0" y="-38100"/>
            <a:chExt cx="373234" cy="205757"/>
          </a:xfrm>
        </p:grpSpPr>
        <p:sp>
          <p:nvSpPr>
            <p:cNvPr id="1130" name="Google Shape;1130;p78"/>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31" name="Google Shape;1131;p78"/>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32" name="Google Shape;1132;p78"/>
          <p:cNvGrpSpPr/>
          <p:nvPr/>
        </p:nvGrpSpPr>
        <p:grpSpPr>
          <a:xfrm>
            <a:off x="0" y="-112458"/>
            <a:ext cx="315272" cy="786776"/>
            <a:chOff x="0" y="-38100"/>
            <a:chExt cx="82450" cy="205757"/>
          </a:xfrm>
        </p:grpSpPr>
        <p:sp>
          <p:nvSpPr>
            <p:cNvPr id="1133" name="Google Shape;1133;p78"/>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34" name="Google Shape;1134;p78"/>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35" name="Google Shape;1135;p78"/>
          <p:cNvGrpSpPr/>
          <p:nvPr/>
        </p:nvGrpSpPr>
        <p:grpSpPr>
          <a:xfrm>
            <a:off x="0" y="1116904"/>
            <a:ext cx="503883" cy="1931922"/>
            <a:chOff x="0" y="-38100"/>
            <a:chExt cx="131775" cy="505235"/>
          </a:xfrm>
        </p:grpSpPr>
        <p:sp>
          <p:nvSpPr>
            <p:cNvPr id="1136" name="Google Shape;1136;p78"/>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37" name="Google Shape;1137;p78"/>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38" name="Google Shape;1138;p78"/>
          <p:cNvGrpSpPr/>
          <p:nvPr/>
        </p:nvGrpSpPr>
        <p:grpSpPr>
          <a:xfrm>
            <a:off x="4391891" y="3549072"/>
            <a:ext cx="10861963" cy="5969000"/>
            <a:chOff x="0" y="0"/>
            <a:chExt cx="10861963" cy="5969000"/>
          </a:xfrm>
        </p:grpSpPr>
        <p:sp>
          <p:nvSpPr>
            <p:cNvPr id="1139" name="Google Shape;1139;p78"/>
            <p:cNvSpPr/>
            <p:nvPr/>
          </p:nvSpPr>
          <p:spPr>
            <a:xfrm>
              <a:off x="0" y="0"/>
              <a:ext cx="10861963" cy="1865312"/>
            </a:xfrm>
            <a:prstGeom prst="roundRect">
              <a:avLst>
                <a:gd fmla="val 10000"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40" name="Google Shape;1140;p78"/>
            <p:cNvSpPr txBox="1"/>
            <p:nvPr/>
          </p:nvSpPr>
          <p:spPr>
            <a:xfrm>
              <a:off x="2358924" y="0"/>
              <a:ext cx="8503039" cy="1865312"/>
            </a:xfrm>
            <a:prstGeom prst="rect">
              <a:avLst/>
            </a:prstGeom>
            <a:noFill/>
            <a:ln>
              <a:noFill/>
            </a:ln>
          </p:spPr>
          <p:txBody>
            <a:bodyPr anchorCtr="0" anchor="t" bIns="137150" lIns="137150" spcFirstLastPara="1" rIns="137150" wrap="square" tIns="137150">
              <a:noAutofit/>
            </a:bodyPr>
            <a:lstStyle/>
            <a:p>
              <a:pPr indent="0" lvl="0" marL="0" marR="0" rtl="0" algn="l">
                <a:lnSpc>
                  <a:spcPct val="90000"/>
                </a:lnSpc>
                <a:spcBef>
                  <a:spcPts val="0"/>
                </a:spcBef>
                <a:spcAft>
                  <a:spcPts val="0"/>
                </a:spcAft>
                <a:buClr>
                  <a:srgbClr val="000000"/>
                </a:buClr>
                <a:buSzPts val="3600"/>
                <a:buFont typeface="Arial"/>
                <a:buNone/>
              </a:pPr>
              <a:r>
                <a:rPr b="0" i="0" lang="en-US" sz="3600" u="none" cap="none" strike="noStrike">
                  <a:solidFill>
                    <a:schemeClr val="dk1"/>
                  </a:solidFill>
                  <a:latin typeface="Bricolage Grotesque"/>
                  <a:ea typeface="Bricolage Grotesque"/>
                  <a:cs typeface="Bricolage Grotesque"/>
                  <a:sym typeface="Bricolage Grotesque"/>
                </a:rPr>
                <a:t>Ιστότοποι επαλήθευσης πληροφοριών:</a:t>
              </a:r>
              <a:endParaRPr/>
            </a:p>
            <a:p>
              <a:pPr indent="0" lvl="0" marL="0" marR="0" rtl="0" algn="l">
                <a:lnSpc>
                  <a:spcPct val="90000"/>
                </a:lnSpc>
                <a:spcBef>
                  <a:spcPts val="0"/>
                </a:spcBef>
                <a:spcAft>
                  <a:spcPts val="0"/>
                </a:spcAft>
                <a:buClr>
                  <a:srgbClr val="000000"/>
                </a:buClr>
                <a:buSzPts val="3600"/>
                <a:buFont typeface="Arial"/>
                <a:buNone/>
              </a:pPr>
              <a:r>
                <a:t/>
              </a:r>
              <a:endParaRPr b="0" i="0" sz="3600" u="sng" cap="none" strike="noStrike">
                <a:solidFill>
                  <a:schemeClr val="dk1"/>
                </a:solidFill>
                <a:latin typeface="Bricolage Grotesque"/>
                <a:ea typeface="Bricolage Grotesque"/>
                <a:cs typeface="Bricolage Grotesque"/>
                <a:sym typeface="Bricolage Grotesque"/>
                <a:hlinkClick r:id="rId4">
                  <a:extLst>
                    <a:ext uri="{A12FA001-AC4F-418D-AE19-62706E023703}">
                      <ahyp:hlinkClr val="tx"/>
                    </a:ext>
                  </a:extLst>
                </a:hlinkClick>
              </a:endParaRPr>
            </a:p>
            <a:p>
              <a:pPr indent="0" lvl="0" marL="0" marR="0" rtl="0" algn="l">
                <a:lnSpc>
                  <a:spcPct val="90000"/>
                </a:lnSpc>
                <a:spcBef>
                  <a:spcPts val="0"/>
                </a:spcBef>
                <a:spcAft>
                  <a:spcPts val="0"/>
                </a:spcAft>
                <a:buClr>
                  <a:srgbClr val="000000"/>
                </a:buClr>
                <a:buSzPts val="3600"/>
                <a:buFont typeface="Arial"/>
                <a:buNone/>
              </a:pPr>
              <a:r>
                <a:rPr b="0" i="0" lang="en-US" sz="2800" u="sng" cap="none" strike="noStrike">
                  <a:solidFill>
                    <a:schemeClr val="dk1"/>
                  </a:solidFill>
                  <a:latin typeface="Bricolage Grotesque"/>
                  <a:ea typeface="Bricolage Grotesque"/>
                  <a:cs typeface="Bricolage Grotesque"/>
                  <a:sym typeface="Bricolage Grotesque"/>
                  <a:hlinkClick r:id="rId5">
                    <a:extLst>
                      <a:ext uri="{A12FA001-AC4F-418D-AE19-62706E023703}">
                        <ahyp:hlinkClr val="tx"/>
                      </a:ext>
                    </a:extLst>
                  </a:hlinkClick>
                </a:rPr>
                <a:t>FactCheck.org</a:t>
              </a:r>
              <a:r>
                <a:rPr b="0" i="0" lang="en-US" sz="2800" u="none" cap="none" strike="noStrike">
                  <a:solidFill>
                    <a:schemeClr val="dk1"/>
                  </a:solidFill>
                  <a:latin typeface="Bricolage Grotesque"/>
                  <a:ea typeface="Bricolage Grotesque"/>
                  <a:cs typeface="Bricolage Grotesque"/>
                  <a:sym typeface="Bricolage Grotesque"/>
                </a:rPr>
                <a:t>, </a:t>
              </a:r>
              <a:r>
                <a:rPr b="0" i="0" lang="en-US" sz="2800" u="sng" cap="none" strike="noStrike">
                  <a:solidFill>
                    <a:schemeClr val="dk1"/>
                  </a:solidFill>
                  <a:latin typeface="Bricolage Grotesque"/>
                  <a:ea typeface="Bricolage Grotesque"/>
                  <a:cs typeface="Bricolage Grotesque"/>
                  <a:sym typeface="Bricolage Grotesque"/>
                  <a:hlinkClick r:id="rId6">
                    <a:extLst>
                      <a:ext uri="{A12FA001-AC4F-418D-AE19-62706E023703}">
                        <ahyp:hlinkClr val="tx"/>
                      </a:ext>
                    </a:extLst>
                  </a:hlinkClick>
                </a:rPr>
                <a:t>Snopes</a:t>
              </a:r>
              <a:r>
                <a:rPr b="0" i="0" lang="en-US" sz="2800" u="none" cap="none" strike="noStrike">
                  <a:solidFill>
                    <a:schemeClr val="dk1"/>
                  </a:solidFill>
                  <a:latin typeface="Bricolage Grotesque"/>
                  <a:ea typeface="Bricolage Grotesque"/>
                  <a:cs typeface="Bricolage Grotesque"/>
                  <a:sym typeface="Bricolage Grotesque"/>
                </a:rPr>
                <a:t>, </a:t>
              </a:r>
              <a:r>
                <a:rPr b="0" i="0" lang="en-US" sz="2800" u="sng" cap="none" strike="noStrike">
                  <a:solidFill>
                    <a:schemeClr val="dk1"/>
                  </a:solidFill>
                  <a:latin typeface="Bricolage Grotesque"/>
                  <a:ea typeface="Bricolage Grotesque"/>
                  <a:cs typeface="Bricolage Grotesque"/>
                  <a:sym typeface="Bricolage Grotesque"/>
                  <a:hlinkClick r:id="rId7">
                    <a:extLst>
                      <a:ext uri="{A12FA001-AC4F-418D-AE19-62706E023703}">
                        <ahyp:hlinkClr val="tx"/>
                      </a:ext>
                    </a:extLst>
                  </a:hlinkClick>
                </a:rPr>
                <a:t>PolitiFact</a:t>
              </a:r>
              <a:r>
                <a:rPr b="0" i="0" lang="en-US" sz="2800" u="none" cap="none" strike="noStrike">
                  <a:solidFill>
                    <a:schemeClr val="dk1"/>
                  </a:solidFill>
                  <a:latin typeface="Bricolage Grotesque"/>
                  <a:ea typeface="Bricolage Grotesque"/>
                  <a:cs typeface="Bricolage Grotesque"/>
                  <a:sym typeface="Bricolage Grotesque"/>
                </a:rPr>
                <a:t>.</a:t>
              </a:r>
              <a:endParaRPr b="0" i="0" sz="2800" u="none" cap="none" strike="noStrike">
                <a:solidFill>
                  <a:schemeClr val="lt1"/>
                </a:solidFill>
                <a:latin typeface="Arial"/>
                <a:ea typeface="Arial"/>
                <a:cs typeface="Arial"/>
                <a:sym typeface="Arial"/>
              </a:endParaRPr>
            </a:p>
          </p:txBody>
        </p:sp>
        <p:sp>
          <p:nvSpPr>
            <p:cNvPr id="1141" name="Google Shape;1141;p78"/>
            <p:cNvSpPr/>
            <p:nvPr/>
          </p:nvSpPr>
          <p:spPr>
            <a:xfrm>
              <a:off x="186531" y="186531"/>
              <a:ext cx="2172392" cy="1492250"/>
            </a:xfrm>
            <a:prstGeom prst="roundRect">
              <a:avLst>
                <a:gd fmla="val 10000" name="adj"/>
              </a:avLst>
            </a:prstGeom>
            <a:blipFill rotWithShape="1">
              <a:blip r:embed="rId8">
                <a:alphaModFix/>
              </a:blip>
              <a:stretch>
                <a:fillRect b="0" l="-15996" r="-15996" t="0"/>
              </a:stretch>
            </a:blip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42" name="Google Shape;1142;p78"/>
            <p:cNvSpPr/>
            <p:nvPr/>
          </p:nvSpPr>
          <p:spPr>
            <a:xfrm>
              <a:off x="0" y="2051844"/>
              <a:ext cx="10861963" cy="1865312"/>
            </a:xfrm>
            <a:prstGeom prst="roundRect">
              <a:avLst>
                <a:gd fmla="val 10000"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43" name="Google Shape;1143;p78"/>
            <p:cNvSpPr txBox="1"/>
            <p:nvPr/>
          </p:nvSpPr>
          <p:spPr>
            <a:xfrm>
              <a:off x="2358924" y="2051844"/>
              <a:ext cx="8503039" cy="1865312"/>
            </a:xfrm>
            <a:prstGeom prst="rect">
              <a:avLst/>
            </a:prstGeom>
            <a:noFill/>
            <a:ln>
              <a:noFill/>
            </a:ln>
          </p:spPr>
          <p:txBody>
            <a:bodyPr anchorCtr="0" anchor="t" bIns="137150" lIns="137150" spcFirstLastPara="1" rIns="137150" wrap="square" tIns="137150">
              <a:noAutofit/>
            </a:bodyPr>
            <a:lstStyle/>
            <a:p>
              <a:pPr indent="0" lvl="0" marL="0" marR="0" rtl="0" algn="l">
                <a:lnSpc>
                  <a:spcPct val="90000"/>
                </a:lnSpc>
                <a:spcBef>
                  <a:spcPts val="0"/>
                </a:spcBef>
                <a:spcAft>
                  <a:spcPts val="0"/>
                </a:spcAft>
                <a:buClr>
                  <a:srgbClr val="000000"/>
                </a:buClr>
                <a:buSzPts val="3600"/>
                <a:buFont typeface="Arial"/>
                <a:buNone/>
              </a:pPr>
              <a:r>
                <a:rPr b="0" i="0" lang="en-US" sz="3600" u="none" cap="none" strike="noStrike">
                  <a:solidFill>
                    <a:schemeClr val="dk1"/>
                  </a:solidFill>
                  <a:latin typeface="Bricolage Grotesque"/>
                  <a:ea typeface="Bricolage Grotesque"/>
                  <a:cs typeface="Bricolage Grotesque"/>
                  <a:sym typeface="Bricolage Grotesque"/>
                </a:rPr>
                <a:t>Πόροι για γραμματισμός στα μέσα:</a:t>
              </a:r>
              <a:endParaRPr/>
            </a:p>
            <a:p>
              <a:pPr indent="0" lvl="0" marL="0" marR="0" rtl="0" algn="l">
                <a:lnSpc>
                  <a:spcPct val="90000"/>
                </a:lnSpc>
                <a:spcBef>
                  <a:spcPts val="0"/>
                </a:spcBef>
                <a:spcAft>
                  <a:spcPts val="0"/>
                </a:spcAft>
                <a:buClr>
                  <a:srgbClr val="000000"/>
                </a:buClr>
                <a:buSzPts val="3600"/>
                <a:buFont typeface="Arial"/>
                <a:buNone/>
              </a:pPr>
              <a:r>
                <a:t/>
              </a:r>
              <a:endParaRPr b="0" i="0" sz="3600" u="sng" cap="none" strike="noStrike">
                <a:solidFill>
                  <a:schemeClr val="dk1"/>
                </a:solidFill>
                <a:latin typeface="Bricolage Grotesque"/>
                <a:ea typeface="Bricolage Grotesque"/>
                <a:cs typeface="Bricolage Grotesque"/>
                <a:sym typeface="Bricolage Grotesque"/>
                <a:hlinkClick r:id="rId9">
                  <a:extLst>
                    <a:ext uri="{A12FA001-AC4F-418D-AE19-62706E023703}">
                      <ahyp:hlinkClr val="tx"/>
                    </a:ext>
                  </a:extLst>
                </a:hlinkClick>
              </a:endParaRPr>
            </a:p>
            <a:p>
              <a:pPr indent="0" lvl="0" marL="0" marR="0" rtl="0" algn="l">
                <a:lnSpc>
                  <a:spcPct val="90000"/>
                </a:lnSpc>
                <a:spcBef>
                  <a:spcPts val="0"/>
                </a:spcBef>
                <a:spcAft>
                  <a:spcPts val="0"/>
                </a:spcAft>
                <a:buClr>
                  <a:srgbClr val="000000"/>
                </a:buClr>
                <a:buSzPts val="3600"/>
                <a:buFont typeface="Arial"/>
                <a:buNone/>
              </a:pPr>
              <a:r>
                <a:rPr b="0" i="0" lang="en-US" sz="2800" u="sng" cap="none" strike="noStrike">
                  <a:solidFill>
                    <a:schemeClr val="dk1"/>
                  </a:solidFill>
                  <a:latin typeface="Bricolage Grotesque"/>
                  <a:ea typeface="Bricolage Grotesque"/>
                  <a:cs typeface="Bricolage Grotesque"/>
                  <a:sym typeface="Bricolage Grotesque"/>
                  <a:hlinkClick r:id="rId10">
                    <a:extLst>
                      <a:ext uri="{A12FA001-AC4F-418D-AE19-62706E023703}">
                        <ahyp:hlinkClr val="tx"/>
                      </a:ext>
                    </a:extLst>
                  </a:hlinkClick>
                </a:rPr>
                <a:t>MediaWise</a:t>
              </a:r>
              <a:r>
                <a:rPr b="0" i="0" lang="en-US" sz="2800" u="none" cap="none" strike="noStrike">
                  <a:solidFill>
                    <a:schemeClr val="dk1"/>
                  </a:solidFill>
                  <a:latin typeface="Bricolage Grotesque"/>
                  <a:ea typeface="Bricolage Grotesque"/>
                  <a:cs typeface="Bricolage Grotesque"/>
                  <a:sym typeface="Bricolage Grotesque"/>
                </a:rPr>
                <a:t>, </a:t>
              </a:r>
              <a:r>
                <a:rPr b="0" i="0" lang="en-US" sz="2800" u="sng" cap="none" strike="noStrike">
                  <a:solidFill>
                    <a:schemeClr val="dk1"/>
                  </a:solidFill>
                  <a:latin typeface="Bricolage Grotesque"/>
                  <a:ea typeface="Bricolage Grotesque"/>
                  <a:cs typeface="Bricolage Grotesque"/>
                  <a:sym typeface="Bricolage Grotesque"/>
                  <a:hlinkClick r:id="rId11">
                    <a:extLst>
                      <a:ext uri="{A12FA001-AC4F-418D-AE19-62706E023703}">
                        <ahyp:hlinkClr val="tx"/>
                      </a:ext>
                    </a:extLst>
                  </a:hlinkClick>
                </a:rPr>
                <a:t>News Literacy Project</a:t>
              </a:r>
              <a:r>
                <a:rPr b="0" i="0" lang="en-US" sz="2800" u="none" cap="none" strike="noStrike">
                  <a:solidFill>
                    <a:schemeClr val="dk1"/>
                  </a:solidFill>
                  <a:latin typeface="Bricolage Grotesque"/>
                  <a:ea typeface="Bricolage Grotesque"/>
                  <a:cs typeface="Bricolage Grotesque"/>
                  <a:sym typeface="Bricolage Grotesque"/>
                </a:rPr>
                <a:t>.</a:t>
              </a:r>
              <a:endParaRPr b="0" i="0" sz="1400" u="none" cap="none" strike="noStrike">
                <a:solidFill>
                  <a:srgbClr val="000000"/>
                </a:solidFill>
                <a:latin typeface="Arial"/>
                <a:ea typeface="Arial"/>
                <a:cs typeface="Arial"/>
                <a:sym typeface="Arial"/>
              </a:endParaRPr>
            </a:p>
          </p:txBody>
        </p:sp>
        <p:sp>
          <p:nvSpPr>
            <p:cNvPr id="1144" name="Google Shape;1144;p78"/>
            <p:cNvSpPr/>
            <p:nvPr/>
          </p:nvSpPr>
          <p:spPr>
            <a:xfrm>
              <a:off x="186531" y="2238375"/>
              <a:ext cx="2172392" cy="1492250"/>
            </a:xfrm>
            <a:prstGeom prst="roundRect">
              <a:avLst>
                <a:gd fmla="val 10000" name="adj"/>
              </a:avLst>
            </a:prstGeom>
            <a:blipFill rotWithShape="1">
              <a:blip r:embed="rId12">
                <a:alphaModFix/>
              </a:blip>
              <a:stretch>
                <a:fillRect b="0" l="-9998" r="-9998" t="0"/>
              </a:stretch>
            </a:blip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45" name="Google Shape;1145;p78"/>
            <p:cNvSpPr/>
            <p:nvPr/>
          </p:nvSpPr>
          <p:spPr>
            <a:xfrm>
              <a:off x="0" y="4103688"/>
              <a:ext cx="10861963" cy="1865312"/>
            </a:xfrm>
            <a:prstGeom prst="roundRect">
              <a:avLst>
                <a:gd fmla="val 10000"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46" name="Google Shape;1146;p78"/>
            <p:cNvSpPr txBox="1"/>
            <p:nvPr/>
          </p:nvSpPr>
          <p:spPr>
            <a:xfrm>
              <a:off x="2358924" y="4103688"/>
              <a:ext cx="8503039" cy="1865312"/>
            </a:xfrm>
            <a:prstGeom prst="rect">
              <a:avLst/>
            </a:prstGeom>
            <a:noFill/>
            <a:ln>
              <a:noFill/>
            </a:ln>
          </p:spPr>
          <p:txBody>
            <a:bodyPr anchorCtr="0" anchor="t" bIns="137150" lIns="137150" spcFirstLastPara="1" rIns="137150" wrap="square" tIns="137150">
              <a:noAutofit/>
            </a:bodyPr>
            <a:lstStyle/>
            <a:p>
              <a:pPr indent="0" lvl="0" marL="0" marR="0" rtl="0" algn="l">
                <a:lnSpc>
                  <a:spcPct val="90000"/>
                </a:lnSpc>
                <a:spcBef>
                  <a:spcPts val="0"/>
                </a:spcBef>
                <a:spcAft>
                  <a:spcPts val="0"/>
                </a:spcAft>
                <a:buClr>
                  <a:srgbClr val="000000"/>
                </a:buClr>
                <a:buSzPts val="3600"/>
                <a:buFont typeface="Arial"/>
                <a:buNone/>
              </a:pPr>
              <a:r>
                <a:rPr b="0" i="0" lang="en-US" sz="3600" u="none" cap="none" strike="noStrike">
                  <a:solidFill>
                    <a:schemeClr val="dk1"/>
                  </a:solidFill>
                  <a:latin typeface="Bricolage Grotesque"/>
                  <a:ea typeface="Bricolage Grotesque"/>
                  <a:cs typeface="Bricolage Grotesque"/>
                  <a:sym typeface="Bricolage Grotesque"/>
                </a:rPr>
                <a:t>Εργαλεία επαλήθευσης περιεχομένου που σχετίζεται με Τεχνητή Νοημοσύνη:</a:t>
              </a:r>
              <a:endParaRPr/>
            </a:p>
            <a:p>
              <a:pPr indent="0" lvl="0" marL="0" marR="0" rtl="0" algn="l">
                <a:lnSpc>
                  <a:spcPct val="90000"/>
                </a:lnSpc>
                <a:spcBef>
                  <a:spcPts val="0"/>
                </a:spcBef>
                <a:spcAft>
                  <a:spcPts val="0"/>
                </a:spcAft>
                <a:buClr>
                  <a:srgbClr val="000000"/>
                </a:buClr>
                <a:buSzPts val="3600"/>
                <a:buFont typeface="Arial"/>
                <a:buNone/>
              </a:pPr>
              <a:r>
                <a:rPr b="0" i="0" lang="en-US" sz="2800" u="sng" cap="none" strike="noStrike">
                  <a:solidFill>
                    <a:schemeClr val="dk1"/>
                  </a:solidFill>
                  <a:latin typeface="Bricolage Grotesque"/>
                  <a:ea typeface="Bricolage Grotesque"/>
                  <a:cs typeface="Bricolage Grotesque"/>
                  <a:sym typeface="Bricolage Grotesque"/>
                  <a:hlinkClick r:id="rId13">
                    <a:extLst>
                      <a:ext uri="{A12FA001-AC4F-418D-AE19-62706E023703}">
                        <ahyp:hlinkClr val="tx"/>
                      </a:ext>
                    </a:extLst>
                  </a:hlinkClick>
                </a:rPr>
                <a:t>OpenAI Detector</a:t>
              </a:r>
              <a:r>
                <a:rPr b="0" i="0" lang="en-US" sz="2800" u="none" cap="none" strike="noStrike">
                  <a:solidFill>
                    <a:schemeClr val="dk1"/>
                  </a:solidFill>
                  <a:latin typeface="Bricolage Grotesque"/>
                  <a:ea typeface="Bricolage Grotesque"/>
                  <a:cs typeface="Bricolage Grotesque"/>
                  <a:sym typeface="Bricolage Grotesque"/>
                </a:rPr>
                <a:t>, </a:t>
              </a:r>
              <a:r>
                <a:rPr b="0" i="0" lang="en-US" sz="2800" u="sng" cap="none" strike="noStrike">
                  <a:solidFill>
                    <a:schemeClr val="dk1"/>
                  </a:solidFill>
                  <a:latin typeface="Bricolage Grotesque"/>
                  <a:ea typeface="Bricolage Grotesque"/>
                  <a:cs typeface="Bricolage Grotesque"/>
                  <a:sym typeface="Bricolage Grotesque"/>
                  <a:hlinkClick r:id="rId14">
                    <a:extLst>
                      <a:ext uri="{A12FA001-AC4F-418D-AE19-62706E023703}">
                        <ahyp:hlinkClr val="tx"/>
                      </a:ext>
                    </a:extLst>
                  </a:hlinkClick>
                </a:rPr>
                <a:t>Google Reverse Image Search</a:t>
              </a:r>
              <a:r>
                <a:rPr b="0" i="0" lang="en-US" sz="2800" u="none" cap="none" strike="noStrike">
                  <a:solidFill>
                    <a:schemeClr val="dk1"/>
                  </a:solidFill>
                  <a:latin typeface="Bricolage Grotesque"/>
                  <a:ea typeface="Bricolage Grotesque"/>
                  <a:cs typeface="Bricolage Grotesque"/>
                  <a:sym typeface="Bricolage Grotesque"/>
                </a:rPr>
                <a:t>.</a:t>
              </a:r>
              <a:endParaRPr b="0" i="0" sz="1400" u="none" cap="none" strike="noStrike">
                <a:solidFill>
                  <a:srgbClr val="000000"/>
                </a:solidFill>
                <a:latin typeface="Arial"/>
                <a:ea typeface="Arial"/>
                <a:cs typeface="Arial"/>
                <a:sym typeface="Arial"/>
              </a:endParaRPr>
            </a:p>
          </p:txBody>
        </p:sp>
        <p:sp>
          <p:nvSpPr>
            <p:cNvPr id="1147" name="Google Shape;1147;p78"/>
            <p:cNvSpPr/>
            <p:nvPr/>
          </p:nvSpPr>
          <p:spPr>
            <a:xfrm>
              <a:off x="186531" y="4290219"/>
              <a:ext cx="2172392" cy="1492250"/>
            </a:xfrm>
            <a:prstGeom prst="roundRect">
              <a:avLst>
                <a:gd fmla="val 10000" name="adj"/>
              </a:avLst>
            </a:prstGeom>
            <a:blipFill rotWithShape="1">
              <a:blip r:embed="rId15">
                <a:alphaModFix/>
              </a:blip>
              <a:stretch>
                <a:fillRect b="-22996" l="0" r="0" t="-22996"/>
              </a:stretch>
            </a:blip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1" name="Shape 1151"/>
        <p:cNvGrpSpPr/>
        <p:nvPr/>
      </p:nvGrpSpPr>
      <p:grpSpPr>
        <a:xfrm>
          <a:off x="0" y="0"/>
          <a:ext cx="0" cy="0"/>
          <a:chOff x="0" y="0"/>
          <a:chExt cx="0" cy="0"/>
        </a:xfrm>
      </p:grpSpPr>
      <p:sp>
        <p:nvSpPr>
          <p:cNvPr id="1152" name="Google Shape;1152;p79"/>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solidFill>
                  <a:schemeClr val="dk1"/>
                </a:solidFill>
                <a:latin typeface="Bricolage Grotesque"/>
                <a:ea typeface="Bricolage Grotesque"/>
                <a:cs typeface="Bricolage Grotesque"/>
                <a:sym typeface="Bricolage Grotesque"/>
              </a:rPr>
              <a:t>Ενισχύετε διαρκώς τον γραμματισμό σας στα μέσα</a:t>
            </a:r>
            <a:endParaRPr/>
          </a:p>
        </p:txBody>
      </p:sp>
      <p:sp>
        <p:nvSpPr>
          <p:cNvPr id="1153" name="Google Shape;1153;p79"/>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57200" lvl="0" marL="482600" rtl="0" algn="l">
              <a:lnSpc>
                <a:spcPct val="200000"/>
              </a:lnSpc>
              <a:spcBef>
                <a:spcPts val="640"/>
              </a:spcBef>
              <a:spcAft>
                <a:spcPts val="0"/>
              </a:spcAft>
              <a:buSzPts val="3200"/>
              <a:buFont typeface="Noto Sans Symbols"/>
              <a:buChar char="❑"/>
            </a:pPr>
            <a:r>
              <a:rPr lang="en-US">
                <a:solidFill>
                  <a:schemeClr val="dk1"/>
                </a:solidFill>
                <a:latin typeface="Bricolage Grotesque"/>
                <a:ea typeface="Bricolage Grotesque"/>
                <a:cs typeface="Bricolage Grotesque"/>
                <a:sym typeface="Bricolage Grotesque"/>
              </a:rPr>
              <a:t>Εφαρμόστε τις μεθόδους SIFT και CRAAP στις καθημερινές σας διαδικτυακές συνήθειες.</a:t>
            </a:r>
            <a:endParaRPr/>
          </a:p>
          <a:p>
            <a:pPr indent="-457200" lvl="0" marL="482600" rtl="0" algn="l">
              <a:lnSpc>
                <a:spcPct val="200000"/>
              </a:lnSpc>
              <a:spcBef>
                <a:spcPts val="640"/>
              </a:spcBef>
              <a:spcAft>
                <a:spcPts val="0"/>
              </a:spcAft>
              <a:buSzPts val="3200"/>
              <a:buFont typeface="Noto Sans Symbols"/>
              <a:buChar char="❑"/>
            </a:pPr>
            <a:r>
              <a:rPr lang="en-US">
                <a:solidFill>
                  <a:schemeClr val="dk1"/>
                </a:solidFill>
                <a:latin typeface="Bricolage Grotesque"/>
                <a:ea typeface="Bricolage Grotesque"/>
                <a:cs typeface="Bricolage Grotesque"/>
                <a:sym typeface="Bricolage Grotesque"/>
              </a:rPr>
              <a:t>Μοιραστείτε όσα μάθατε με την οικογένεια, τους συναδέλφους ή στην κοινότητά σας!</a:t>
            </a:r>
            <a:endParaRPr/>
          </a:p>
          <a:p>
            <a:pPr indent="-457200" lvl="0" marL="482600" rtl="0" algn="l">
              <a:lnSpc>
                <a:spcPct val="200000"/>
              </a:lnSpc>
              <a:spcBef>
                <a:spcPts val="640"/>
              </a:spcBef>
              <a:spcAft>
                <a:spcPts val="0"/>
              </a:spcAft>
              <a:buSzPts val="3200"/>
              <a:buFont typeface="Noto Sans Symbols"/>
              <a:buChar char="❑"/>
            </a:pPr>
            <a:r>
              <a:rPr lang="en-US">
                <a:solidFill>
                  <a:schemeClr val="dk1"/>
                </a:solidFill>
                <a:latin typeface="Bricolage Grotesque"/>
                <a:ea typeface="Bricolage Grotesque"/>
                <a:cs typeface="Bricolage Grotesque"/>
                <a:sym typeface="Bricolage Grotesque"/>
              </a:rPr>
              <a:t>Εξερευνήστε τα εργαλεία και τους πόρους που παρέχονται για να εμβαθύνετε την εξειδίκευσή σας.</a:t>
            </a:r>
            <a:endParaRPr>
              <a:solidFill>
                <a:schemeClr val="dk1"/>
              </a:solidFill>
            </a:endParaRPr>
          </a:p>
        </p:txBody>
      </p:sp>
      <p:sp>
        <p:nvSpPr>
          <p:cNvPr id="1154" name="Google Shape;1154;p79"/>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155" name="Google Shape;1155;p79"/>
          <p:cNvGrpSpPr/>
          <p:nvPr/>
        </p:nvGrpSpPr>
        <p:grpSpPr>
          <a:xfrm>
            <a:off x="790770" y="-112458"/>
            <a:ext cx="1427175" cy="786776"/>
            <a:chOff x="0" y="-38100"/>
            <a:chExt cx="373234" cy="205757"/>
          </a:xfrm>
        </p:grpSpPr>
        <p:sp>
          <p:nvSpPr>
            <p:cNvPr id="1156" name="Google Shape;1156;p79"/>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57" name="Google Shape;1157;p79"/>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58" name="Google Shape;1158;p79"/>
          <p:cNvGrpSpPr/>
          <p:nvPr/>
        </p:nvGrpSpPr>
        <p:grpSpPr>
          <a:xfrm>
            <a:off x="0" y="-112458"/>
            <a:ext cx="315272" cy="786776"/>
            <a:chOff x="0" y="-38100"/>
            <a:chExt cx="82450" cy="205757"/>
          </a:xfrm>
        </p:grpSpPr>
        <p:sp>
          <p:nvSpPr>
            <p:cNvPr id="1159" name="Google Shape;1159;p79"/>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60" name="Google Shape;1160;p79"/>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61" name="Google Shape;1161;p79"/>
          <p:cNvGrpSpPr/>
          <p:nvPr/>
        </p:nvGrpSpPr>
        <p:grpSpPr>
          <a:xfrm>
            <a:off x="0" y="1116904"/>
            <a:ext cx="503883" cy="1931922"/>
            <a:chOff x="0" y="-38100"/>
            <a:chExt cx="131775" cy="505235"/>
          </a:xfrm>
        </p:grpSpPr>
        <p:sp>
          <p:nvSpPr>
            <p:cNvPr id="1162" name="Google Shape;1162;p79"/>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63" name="Google Shape;1163;p79"/>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 name="Shape 208"/>
        <p:cNvGrpSpPr/>
        <p:nvPr/>
      </p:nvGrpSpPr>
      <p:grpSpPr>
        <a:xfrm>
          <a:off x="0" y="0"/>
          <a:ext cx="0" cy="0"/>
          <a:chOff x="0" y="0"/>
          <a:chExt cx="0" cy="0"/>
        </a:xfrm>
      </p:grpSpPr>
      <p:sp>
        <p:nvSpPr>
          <p:cNvPr id="209" name="Google Shape;209;p28"/>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SzPts val="1800"/>
              <a:buNone/>
            </a:pPr>
            <a:r>
              <a:rPr lang="en-US">
                <a:latin typeface="Bricolage Grotesque"/>
                <a:ea typeface="Bricolage Grotesque"/>
                <a:cs typeface="Bricolage Grotesque"/>
                <a:sym typeface="Bricolage Grotesque"/>
              </a:rPr>
              <a:t>Πληροφόρηση και Γραμματισμός</a:t>
            </a:r>
            <a:r>
              <a:rPr lang="en-US">
                <a:solidFill>
                  <a:schemeClr val="dk1"/>
                </a:solidFill>
                <a:latin typeface="Bricolage Grotesque"/>
                <a:ea typeface="Bricolage Grotesque"/>
                <a:cs typeface="Bricolage Grotesque"/>
                <a:sym typeface="Bricolage Grotesque"/>
              </a:rPr>
              <a:t>- </a:t>
            </a:r>
            <a:r>
              <a:rPr lang="en-US"/>
              <a:t>Εντοπισμός και ενασχόληση με πληφορορίες</a:t>
            </a:r>
            <a:endParaRPr/>
          </a:p>
        </p:txBody>
      </p:sp>
      <p:sp>
        <p:nvSpPr>
          <p:cNvPr id="210" name="Google Shape;210;p28"/>
          <p:cNvSpPr txBox="1"/>
          <p:nvPr>
            <p:ph idx="1" type="subTitle"/>
          </p:nvPr>
        </p:nvSpPr>
        <p:spPr>
          <a:xfrm>
            <a:off x="3639670" y="3048822"/>
            <a:ext cx="11905129" cy="1832950"/>
          </a:xfrm>
          <a:prstGeom prst="rect">
            <a:avLst/>
          </a:prstGeom>
          <a:noFill/>
          <a:ln>
            <a:noFill/>
          </a:ln>
        </p:spPr>
        <p:txBody>
          <a:bodyPr anchorCtr="0" anchor="t" bIns="45700" lIns="91425" spcFirstLastPara="1" rIns="91425" wrap="square" tIns="45700">
            <a:noAutofit/>
          </a:bodyPr>
          <a:lstStyle/>
          <a:p>
            <a:pPr indent="-431800" lvl="0" marL="457200" rtl="0" algn="ctr">
              <a:lnSpc>
                <a:spcPct val="94000"/>
              </a:lnSpc>
              <a:spcBef>
                <a:spcPts val="640"/>
              </a:spcBef>
              <a:spcAft>
                <a:spcPts val="0"/>
              </a:spcAft>
              <a:buSzPts val="3200"/>
              <a:buNone/>
            </a:pPr>
            <a:r>
              <a:rPr lang="en-US" sz="4000">
                <a:solidFill>
                  <a:srgbClr val="244061"/>
                </a:solidFill>
                <a:latin typeface="Calibri"/>
                <a:ea typeface="Calibri"/>
                <a:cs typeface="Calibri"/>
                <a:sym typeface="Calibri"/>
              </a:rPr>
              <a:t>Στην ψηφιακή εποχή μας, βομβαρδιζόμαστε συνεχώς με πληροφορίες. </a:t>
            </a:r>
            <a:endParaRPr sz="4000">
              <a:solidFill>
                <a:srgbClr val="244061"/>
              </a:solidFill>
              <a:latin typeface="Calibri"/>
              <a:ea typeface="Calibri"/>
              <a:cs typeface="Calibri"/>
              <a:sym typeface="Calibri"/>
            </a:endParaRPr>
          </a:p>
          <a:p>
            <a:pPr indent="-431800" lvl="0" marL="457200" rtl="0" algn="ctr">
              <a:lnSpc>
                <a:spcPct val="94000"/>
              </a:lnSpc>
              <a:spcBef>
                <a:spcPts val="640"/>
              </a:spcBef>
              <a:spcAft>
                <a:spcPts val="0"/>
              </a:spcAft>
              <a:buSzPts val="3200"/>
              <a:buNone/>
            </a:pPr>
            <a:r>
              <a:t/>
            </a:r>
            <a:endParaRPr sz="4000">
              <a:solidFill>
                <a:srgbClr val="244061"/>
              </a:solidFill>
              <a:latin typeface="Calibri"/>
              <a:ea typeface="Calibri"/>
              <a:cs typeface="Calibri"/>
              <a:sym typeface="Calibri"/>
            </a:endParaRPr>
          </a:p>
          <a:p>
            <a:pPr indent="-431800" lvl="0" marL="457200" rtl="0" algn="ctr">
              <a:lnSpc>
                <a:spcPct val="94000"/>
              </a:lnSpc>
              <a:spcBef>
                <a:spcPts val="640"/>
              </a:spcBef>
              <a:spcAft>
                <a:spcPts val="0"/>
              </a:spcAft>
              <a:buSzPts val="3200"/>
              <a:buNone/>
            </a:pPr>
            <a:r>
              <a:rPr lang="en-US" sz="4000">
                <a:solidFill>
                  <a:srgbClr val="244061"/>
                </a:solidFill>
                <a:latin typeface="Calibri"/>
                <a:ea typeface="Calibri"/>
                <a:cs typeface="Calibri"/>
                <a:sym typeface="Calibri"/>
              </a:rPr>
              <a:t>Αλλά πόσες από αυτές μπορούμε πραγματικά να εμπιστευτούμε;</a:t>
            </a:r>
            <a:endParaRPr/>
          </a:p>
          <a:p>
            <a:pPr indent="-254000" lvl="0" marL="482600" rtl="0" algn="l">
              <a:lnSpc>
                <a:spcPct val="100000"/>
              </a:lnSpc>
              <a:spcBef>
                <a:spcPts val="640"/>
              </a:spcBef>
              <a:spcAft>
                <a:spcPts val="0"/>
              </a:spcAft>
              <a:buSzPts val="3200"/>
              <a:buFont typeface="Noto Sans Symbols"/>
              <a:buNone/>
            </a:pPr>
            <a:r>
              <a:t/>
            </a:r>
            <a:endParaRPr sz="4000">
              <a:solidFill>
                <a:schemeClr val="dk1"/>
              </a:solidFill>
              <a:latin typeface="Calibri"/>
              <a:ea typeface="Calibri"/>
              <a:cs typeface="Calibri"/>
              <a:sym typeface="Calibri"/>
            </a:endParaRPr>
          </a:p>
        </p:txBody>
      </p:sp>
      <p:sp>
        <p:nvSpPr>
          <p:cNvPr id="211" name="Google Shape;211;p28"/>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12" name="Google Shape;212;p28"/>
          <p:cNvGrpSpPr/>
          <p:nvPr/>
        </p:nvGrpSpPr>
        <p:grpSpPr>
          <a:xfrm>
            <a:off x="790770" y="-112458"/>
            <a:ext cx="1427175" cy="786776"/>
            <a:chOff x="0" y="-38100"/>
            <a:chExt cx="373234" cy="205757"/>
          </a:xfrm>
        </p:grpSpPr>
        <p:sp>
          <p:nvSpPr>
            <p:cNvPr id="213" name="Google Shape;213;p28"/>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14" name="Google Shape;214;p28"/>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15" name="Google Shape;215;p28"/>
          <p:cNvGrpSpPr/>
          <p:nvPr/>
        </p:nvGrpSpPr>
        <p:grpSpPr>
          <a:xfrm>
            <a:off x="0" y="-112458"/>
            <a:ext cx="315272" cy="786776"/>
            <a:chOff x="0" y="-38100"/>
            <a:chExt cx="82450" cy="205757"/>
          </a:xfrm>
        </p:grpSpPr>
        <p:sp>
          <p:nvSpPr>
            <p:cNvPr id="216" name="Google Shape;216;p28"/>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17" name="Google Shape;217;p28"/>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18" name="Google Shape;218;p28"/>
          <p:cNvGrpSpPr/>
          <p:nvPr/>
        </p:nvGrpSpPr>
        <p:grpSpPr>
          <a:xfrm>
            <a:off x="0" y="1116904"/>
            <a:ext cx="503883" cy="1931922"/>
            <a:chOff x="0" y="-38100"/>
            <a:chExt cx="131775" cy="505235"/>
          </a:xfrm>
        </p:grpSpPr>
        <p:sp>
          <p:nvSpPr>
            <p:cNvPr id="219" name="Google Shape;219;p28"/>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20" name="Google Shape;220;p28"/>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221" name="Google Shape;221;p28"/>
          <p:cNvPicPr preferRelativeResize="0"/>
          <p:nvPr/>
        </p:nvPicPr>
        <p:blipFill rotWithShape="1">
          <a:blip r:embed="rId4">
            <a:alphaModFix/>
          </a:blip>
          <a:srcRect b="0" l="0" r="0" t="0"/>
          <a:stretch/>
        </p:blipFill>
        <p:spPr>
          <a:xfrm rot="5400000">
            <a:off x="7453973" y="-547030"/>
            <a:ext cx="3380059" cy="18288002"/>
          </a:xfrm>
          <a:prstGeom prst="rect">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7" name="Shape 1167"/>
        <p:cNvGrpSpPr/>
        <p:nvPr/>
      </p:nvGrpSpPr>
      <p:grpSpPr>
        <a:xfrm>
          <a:off x="0" y="0"/>
          <a:ext cx="0" cy="0"/>
          <a:chOff x="0" y="0"/>
          <a:chExt cx="0" cy="0"/>
        </a:xfrm>
      </p:grpSpPr>
      <p:sp>
        <p:nvSpPr>
          <p:cNvPr id="1168" name="Google Shape;1168;p80"/>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69" name="Google Shape;1169;p80"/>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70" name="Google Shape;1170;p80"/>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171" name="Google Shape;1171;p80"/>
          <p:cNvGrpSpPr/>
          <p:nvPr/>
        </p:nvGrpSpPr>
        <p:grpSpPr>
          <a:xfrm>
            <a:off x="6111849" y="2794410"/>
            <a:ext cx="7685891" cy="2168895"/>
            <a:chOff x="0" y="-47625"/>
            <a:chExt cx="1484188" cy="418826"/>
          </a:xfrm>
        </p:grpSpPr>
        <p:sp>
          <p:nvSpPr>
            <p:cNvPr id="1172" name="Google Shape;1172;p80"/>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73" name="Google Shape;1173;p80"/>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74" name="Google Shape;1174;p80"/>
          <p:cNvGrpSpPr/>
          <p:nvPr/>
        </p:nvGrpSpPr>
        <p:grpSpPr>
          <a:xfrm>
            <a:off x="-696258" y="-1193133"/>
            <a:ext cx="7178388" cy="12095887"/>
            <a:chOff x="0" y="-57150"/>
            <a:chExt cx="1890604" cy="3185748"/>
          </a:xfrm>
        </p:grpSpPr>
        <p:sp>
          <p:nvSpPr>
            <p:cNvPr id="1175" name="Google Shape;1175;p80"/>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76" name="Google Shape;1176;p80"/>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177" name="Google Shape;1177;p80"/>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78" name="Google Shape;1178;p80"/>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8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79" name="Google Shape;1179;p80"/>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1180" name="Google Shape;1180;p80"/>
          <p:cNvSpPr txBox="1"/>
          <p:nvPr/>
        </p:nvSpPr>
        <p:spPr>
          <a:xfrm>
            <a:off x="-1725735" y="6821207"/>
            <a:ext cx="5508869" cy="5480668"/>
          </a:xfrm>
          <a:prstGeom prst="rect">
            <a:avLst/>
          </a:prstGeom>
          <a:noFill/>
          <a:ln>
            <a:noFill/>
          </a:ln>
        </p:spPr>
        <p:txBody>
          <a:bodyPr anchorCtr="0" anchor="t" bIns="0" lIns="0" spcFirstLastPara="1" rIns="0" wrap="square" tIns="0">
            <a:spAutoFit/>
          </a:bodyPr>
          <a:lstStyle/>
          <a:p>
            <a:pPr indent="0" lvl="0" marL="0" marR="0" rtl="0" algn="ctr">
              <a:lnSpc>
                <a:spcPct val="93998"/>
              </a:lnSpc>
              <a:spcBef>
                <a:spcPts val="0"/>
              </a:spcBef>
              <a:spcAft>
                <a:spcPts val="0"/>
              </a:spcAft>
              <a:buClr>
                <a:srgbClr val="000000"/>
              </a:buClr>
              <a:buSzPts val="37888"/>
              <a:buFont typeface="Arial"/>
              <a:buNone/>
            </a:pPr>
            <a:r>
              <a:rPr b="1" i="0" lang="en-US" sz="37888" u="none" cap="none" strike="noStrike">
                <a:solidFill>
                  <a:srgbClr val="EFEFEF"/>
                </a:solidFill>
                <a:latin typeface="Arial"/>
                <a:ea typeface="Arial"/>
                <a:cs typeface="Arial"/>
                <a:sym typeface="Arial"/>
              </a:rPr>
              <a:t>00</a:t>
            </a:r>
            <a:endParaRPr b="0" i="0" sz="1400" u="none" cap="none" strike="noStrike">
              <a:solidFill>
                <a:srgbClr val="000000"/>
              </a:solidFill>
              <a:latin typeface="Arial"/>
              <a:ea typeface="Arial"/>
              <a:cs typeface="Arial"/>
              <a:sym typeface="Arial"/>
            </a:endParaRPr>
          </a:p>
        </p:txBody>
      </p:sp>
      <p:sp>
        <p:nvSpPr>
          <p:cNvPr id="1181" name="Google Shape;1181;p80"/>
          <p:cNvSpPr txBox="1"/>
          <p:nvPr/>
        </p:nvSpPr>
        <p:spPr>
          <a:xfrm>
            <a:off x="4759921" y="3423551"/>
            <a:ext cx="9760500" cy="1157240"/>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000"/>
              <a:buFont typeface="Arial"/>
              <a:buNone/>
            </a:pPr>
            <a:r>
              <a:rPr b="1" i="0" lang="en-US" sz="8000" u="none" cap="none" strike="noStrike">
                <a:solidFill>
                  <a:srgbClr val="343434"/>
                </a:solidFill>
                <a:latin typeface="Arial"/>
                <a:ea typeface="Arial"/>
                <a:cs typeface="Arial"/>
                <a:sym typeface="Arial"/>
              </a:rPr>
              <a:t>Αξιολόγηση Εξόδου</a:t>
            </a:r>
            <a:endParaRPr b="0" i="0" sz="1050" u="none" cap="none" strike="noStrike">
              <a:solidFill>
                <a:srgbClr val="000000"/>
              </a:solidFill>
              <a:latin typeface="Arial"/>
              <a:ea typeface="Arial"/>
              <a:cs typeface="Arial"/>
              <a:sym typeface="Arial"/>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5" name="Shape 1185"/>
        <p:cNvGrpSpPr/>
        <p:nvPr/>
      </p:nvGrpSpPr>
      <p:grpSpPr>
        <a:xfrm>
          <a:off x="0" y="0"/>
          <a:ext cx="0" cy="0"/>
          <a:chOff x="0" y="0"/>
          <a:chExt cx="0" cy="0"/>
        </a:xfrm>
      </p:grpSpPr>
      <p:sp>
        <p:nvSpPr>
          <p:cNvPr id="1186" name="Google Shape;1186;p81"/>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rPr>
              <a:t>Τελικό Ερωτηματολόγιο</a:t>
            </a:r>
            <a:endParaRPr/>
          </a:p>
        </p:txBody>
      </p:sp>
      <p:sp>
        <p:nvSpPr>
          <p:cNvPr id="1187" name="Google Shape;1187;p81"/>
          <p:cNvSpPr txBox="1"/>
          <p:nvPr>
            <p:ph idx="1" type="subTitle"/>
          </p:nvPr>
        </p:nvSpPr>
        <p:spPr>
          <a:xfrm>
            <a:off x="2842145" y="2599402"/>
            <a:ext cx="13220815" cy="1973005"/>
          </a:xfrm>
          <a:prstGeom prst="rect">
            <a:avLst/>
          </a:prstGeom>
          <a:noFill/>
          <a:ln>
            <a:noFill/>
          </a:ln>
        </p:spPr>
        <p:txBody>
          <a:bodyPr anchorCtr="0" anchor="t" bIns="45700" lIns="91425" spcFirstLastPara="1" rIns="91425" wrap="square" tIns="45700">
            <a:noAutofit/>
          </a:bodyPr>
          <a:lstStyle/>
          <a:p>
            <a:pPr indent="-431800" lvl="0" marL="457200" rtl="0" algn="ctr">
              <a:lnSpc>
                <a:spcPct val="100000"/>
              </a:lnSpc>
              <a:spcBef>
                <a:spcPts val="640"/>
              </a:spcBef>
              <a:spcAft>
                <a:spcPts val="0"/>
              </a:spcAft>
              <a:buClr>
                <a:srgbClr val="888888"/>
              </a:buClr>
              <a:buSzPts val="3200"/>
              <a:buNone/>
            </a:pPr>
            <a:r>
              <a:t/>
            </a:r>
            <a:endParaRPr sz="2200">
              <a:solidFill>
                <a:schemeClr val="dk1"/>
              </a:solidFill>
            </a:endParaRPr>
          </a:p>
          <a:p>
            <a:pPr indent="-431800" lvl="0" marL="457200" rtl="0" algn="ctr">
              <a:lnSpc>
                <a:spcPct val="100000"/>
              </a:lnSpc>
              <a:spcBef>
                <a:spcPts val="640"/>
              </a:spcBef>
              <a:spcAft>
                <a:spcPts val="0"/>
              </a:spcAft>
              <a:buClr>
                <a:srgbClr val="888888"/>
              </a:buClr>
              <a:buSzPts val="3200"/>
              <a:buNone/>
            </a:pPr>
            <a:r>
              <a:rPr lang="en-US" sz="2200">
                <a:solidFill>
                  <a:schemeClr val="dk1"/>
                </a:solidFill>
              </a:rPr>
              <a:t>Σύντομο κουίζ για έλεγχο κατανόησης βασικών εννοιών του εκπαιδευτικού μοντέλου</a:t>
            </a:r>
            <a:endParaRPr/>
          </a:p>
          <a:p>
            <a:pPr indent="-431800" lvl="0" marL="457200" rtl="0" algn="ctr">
              <a:lnSpc>
                <a:spcPct val="100000"/>
              </a:lnSpc>
              <a:spcBef>
                <a:spcPts val="640"/>
              </a:spcBef>
              <a:spcAft>
                <a:spcPts val="0"/>
              </a:spcAft>
              <a:buClr>
                <a:srgbClr val="888888"/>
              </a:buClr>
              <a:buSzPts val="3200"/>
              <a:buNone/>
            </a:pPr>
            <a:r>
              <a:t/>
            </a:r>
            <a:endParaRPr sz="2200">
              <a:solidFill>
                <a:schemeClr val="dk1"/>
              </a:solidFill>
            </a:endParaRPr>
          </a:p>
          <a:p>
            <a:pPr indent="-431800" lvl="0" marL="457200" rtl="0" algn="ctr">
              <a:lnSpc>
                <a:spcPct val="100000"/>
              </a:lnSpc>
              <a:spcBef>
                <a:spcPts val="640"/>
              </a:spcBef>
              <a:spcAft>
                <a:spcPts val="0"/>
              </a:spcAft>
              <a:buClr>
                <a:srgbClr val="888888"/>
              </a:buClr>
              <a:buSzPts val="3200"/>
              <a:buNone/>
            </a:pPr>
            <a:r>
              <a:rPr lang="en-US" sz="2200">
                <a:solidFill>
                  <a:schemeClr val="dk1"/>
                </a:solidFill>
              </a:rPr>
              <a:t>Το κουίζ θα περιλαμβάνει ερωτήσεις που αξιολογούν την κατανόηση των κύριων εννοιών και δεξιοτήτων που παρουσιάστηκαν στο εκπαιδευτικό υλικό, με στόχο την ενίσχυση της κριτικής σκέψης και της εφαρμογής τους στην πράξη.</a:t>
            </a:r>
            <a:endParaRPr sz="2200"/>
          </a:p>
        </p:txBody>
      </p:sp>
      <p:sp>
        <p:nvSpPr>
          <p:cNvPr id="1188" name="Google Shape;1188;p81"/>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189" name="Google Shape;1189;p81"/>
          <p:cNvGrpSpPr/>
          <p:nvPr/>
        </p:nvGrpSpPr>
        <p:grpSpPr>
          <a:xfrm>
            <a:off x="790770" y="-112458"/>
            <a:ext cx="1427175" cy="786776"/>
            <a:chOff x="0" y="-38100"/>
            <a:chExt cx="373234" cy="205757"/>
          </a:xfrm>
        </p:grpSpPr>
        <p:sp>
          <p:nvSpPr>
            <p:cNvPr id="1190" name="Google Shape;1190;p81"/>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91" name="Google Shape;1191;p81"/>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92" name="Google Shape;1192;p81"/>
          <p:cNvGrpSpPr/>
          <p:nvPr/>
        </p:nvGrpSpPr>
        <p:grpSpPr>
          <a:xfrm>
            <a:off x="0" y="-112458"/>
            <a:ext cx="315272" cy="786776"/>
            <a:chOff x="0" y="-38100"/>
            <a:chExt cx="82450" cy="205757"/>
          </a:xfrm>
        </p:grpSpPr>
        <p:sp>
          <p:nvSpPr>
            <p:cNvPr id="1193" name="Google Shape;1193;p81"/>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94" name="Google Shape;1194;p81"/>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95" name="Google Shape;1195;p81"/>
          <p:cNvGrpSpPr/>
          <p:nvPr/>
        </p:nvGrpSpPr>
        <p:grpSpPr>
          <a:xfrm>
            <a:off x="0" y="1116904"/>
            <a:ext cx="503883" cy="1931922"/>
            <a:chOff x="0" y="-38100"/>
            <a:chExt cx="131775" cy="505235"/>
          </a:xfrm>
        </p:grpSpPr>
        <p:sp>
          <p:nvSpPr>
            <p:cNvPr id="1196" name="Google Shape;1196;p81"/>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97" name="Google Shape;1197;p81"/>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1198" name="Google Shape;1198;p81"/>
          <p:cNvPicPr preferRelativeResize="0"/>
          <p:nvPr/>
        </p:nvPicPr>
        <p:blipFill rotWithShape="1">
          <a:blip r:embed="rId4">
            <a:alphaModFix/>
          </a:blip>
          <a:srcRect b="0" l="0" r="0" t="0"/>
          <a:stretch/>
        </p:blipFill>
        <p:spPr>
          <a:xfrm>
            <a:off x="2697516" y="5714593"/>
            <a:ext cx="13136808" cy="3934374"/>
          </a:xfrm>
          <a:prstGeom prst="rect">
            <a:avLst/>
          </a:prstGeom>
          <a:noFill/>
          <a:ln>
            <a:noFill/>
          </a:ln>
        </p:spPr>
      </p:pic>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2" name="Shape 1202"/>
        <p:cNvGrpSpPr/>
        <p:nvPr/>
      </p:nvGrpSpPr>
      <p:grpSpPr>
        <a:xfrm>
          <a:off x="0" y="0"/>
          <a:ext cx="0" cy="0"/>
          <a:chOff x="0" y="0"/>
          <a:chExt cx="0" cy="0"/>
        </a:xfrm>
      </p:grpSpPr>
      <p:sp>
        <p:nvSpPr>
          <p:cNvPr id="1203" name="Google Shape;1203;p82"/>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SzPts val="1800"/>
              <a:buNone/>
            </a:pPr>
            <a:r>
              <a:rPr lang="en-US"/>
              <a:t>Λίστα Αυτοαξιολόγησης</a:t>
            </a:r>
            <a:endParaRPr/>
          </a:p>
        </p:txBody>
      </p:sp>
      <p:sp>
        <p:nvSpPr>
          <p:cNvPr id="1204" name="Google Shape;1204;p82"/>
          <p:cNvSpPr txBox="1"/>
          <p:nvPr>
            <p:ph idx="1" type="subTitle"/>
          </p:nvPr>
        </p:nvSpPr>
        <p:spPr>
          <a:xfrm>
            <a:off x="1013345" y="2589663"/>
            <a:ext cx="10111855" cy="6859137"/>
          </a:xfrm>
          <a:prstGeom prst="rect">
            <a:avLst/>
          </a:prstGeom>
          <a:noFill/>
          <a:ln>
            <a:noFill/>
          </a:ln>
        </p:spPr>
        <p:txBody>
          <a:bodyPr anchorCtr="0" anchor="t" bIns="45700" lIns="91425" spcFirstLastPara="1" rIns="91425" wrap="square" tIns="45700">
            <a:normAutofit/>
          </a:bodyPr>
          <a:lstStyle/>
          <a:p>
            <a:pPr indent="-431800" lvl="0" marL="457200" rtl="0" algn="ctr">
              <a:lnSpc>
                <a:spcPct val="100000"/>
              </a:lnSpc>
              <a:spcBef>
                <a:spcPts val="640"/>
              </a:spcBef>
              <a:spcAft>
                <a:spcPts val="0"/>
              </a:spcAft>
              <a:buClr>
                <a:srgbClr val="888888"/>
              </a:buClr>
              <a:buSzPts val="3200"/>
              <a:buNone/>
            </a:pPr>
            <a:r>
              <a:t/>
            </a:r>
            <a:endParaRPr b="1">
              <a:solidFill>
                <a:schemeClr val="dk1"/>
              </a:solidFill>
            </a:endParaRPr>
          </a:p>
          <a:p>
            <a:pPr indent="-431800" lvl="0" marL="457200" rtl="0" algn="ctr">
              <a:lnSpc>
                <a:spcPct val="100000"/>
              </a:lnSpc>
              <a:spcBef>
                <a:spcPts val="640"/>
              </a:spcBef>
              <a:spcAft>
                <a:spcPts val="0"/>
              </a:spcAft>
              <a:buClr>
                <a:srgbClr val="888888"/>
              </a:buClr>
              <a:buSzPts val="3200"/>
              <a:buNone/>
            </a:pPr>
            <a:r>
              <a:t/>
            </a:r>
            <a:endParaRPr b="1" sz="9200">
              <a:solidFill>
                <a:schemeClr val="dk1"/>
              </a:solidFill>
            </a:endParaRPr>
          </a:p>
          <a:p>
            <a:pPr indent="-431800" lvl="0" marL="457200" rtl="0" algn="ctr">
              <a:lnSpc>
                <a:spcPct val="100000"/>
              </a:lnSpc>
              <a:spcBef>
                <a:spcPts val="640"/>
              </a:spcBef>
              <a:spcAft>
                <a:spcPts val="0"/>
              </a:spcAft>
              <a:buClr>
                <a:srgbClr val="888888"/>
              </a:buClr>
              <a:buSzPts val="3200"/>
              <a:buNone/>
            </a:pPr>
            <a:r>
              <a:rPr lang="en-US" sz="4000">
                <a:solidFill>
                  <a:schemeClr val="dk1"/>
                </a:solidFill>
              </a:rPr>
              <a:t>Ψηφιακή Λίστα Αυτοαξιολόγησης (Κλίμακα Likert)</a:t>
            </a:r>
            <a:endParaRPr sz="4000">
              <a:solidFill>
                <a:schemeClr val="dk1"/>
              </a:solidFill>
            </a:endParaRPr>
          </a:p>
        </p:txBody>
      </p:sp>
      <p:sp>
        <p:nvSpPr>
          <p:cNvPr id="1205" name="Google Shape;1205;p82"/>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206" name="Google Shape;1206;p82"/>
          <p:cNvGrpSpPr/>
          <p:nvPr/>
        </p:nvGrpSpPr>
        <p:grpSpPr>
          <a:xfrm>
            <a:off x="790770" y="-112458"/>
            <a:ext cx="1427175" cy="786776"/>
            <a:chOff x="0" y="-38100"/>
            <a:chExt cx="373234" cy="205757"/>
          </a:xfrm>
        </p:grpSpPr>
        <p:sp>
          <p:nvSpPr>
            <p:cNvPr id="1207" name="Google Shape;1207;p82"/>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08" name="Google Shape;1208;p82"/>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09" name="Google Shape;1209;p82"/>
          <p:cNvGrpSpPr/>
          <p:nvPr/>
        </p:nvGrpSpPr>
        <p:grpSpPr>
          <a:xfrm>
            <a:off x="0" y="-112458"/>
            <a:ext cx="315272" cy="786776"/>
            <a:chOff x="0" y="-38100"/>
            <a:chExt cx="82450" cy="205757"/>
          </a:xfrm>
        </p:grpSpPr>
        <p:sp>
          <p:nvSpPr>
            <p:cNvPr id="1210" name="Google Shape;1210;p82"/>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11" name="Google Shape;1211;p82"/>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12" name="Google Shape;1212;p82"/>
          <p:cNvGrpSpPr/>
          <p:nvPr/>
        </p:nvGrpSpPr>
        <p:grpSpPr>
          <a:xfrm>
            <a:off x="0" y="1116904"/>
            <a:ext cx="503883" cy="1931922"/>
            <a:chOff x="0" y="-38100"/>
            <a:chExt cx="131775" cy="505235"/>
          </a:xfrm>
        </p:grpSpPr>
        <p:sp>
          <p:nvSpPr>
            <p:cNvPr id="1213" name="Google Shape;1213;p82"/>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14" name="Google Shape;1214;p82"/>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1215" name="Google Shape;1215;p82"/>
          <p:cNvPicPr preferRelativeResize="0"/>
          <p:nvPr/>
        </p:nvPicPr>
        <p:blipFill rotWithShape="1">
          <a:blip r:embed="rId4">
            <a:alphaModFix/>
          </a:blip>
          <a:srcRect b="0" l="0" r="0" t="0"/>
          <a:stretch/>
        </p:blipFill>
        <p:spPr>
          <a:xfrm>
            <a:off x="11827843" y="2589663"/>
            <a:ext cx="4324954" cy="5572903"/>
          </a:xfrm>
          <a:prstGeom prst="rect">
            <a:avLst/>
          </a:prstGeom>
          <a:noFill/>
          <a:ln>
            <a:noFill/>
          </a:ln>
        </p:spPr>
      </p:pic>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9" name="Shape 1219"/>
        <p:cNvGrpSpPr/>
        <p:nvPr/>
      </p:nvGrpSpPr>
      <p:grpSpPr>
        <a:xfrm>
          <a:off x="0" y="0"/>
          <a:ext cx="0" cy="0"/>
          <a:chOff x="0" y="0"/>
          <a:chExt cx="0" cy="0"/>
        </a:xfrm>
      </p:grpSpPr>
      <p:sp>
        <p:nvSpPr>
          <p:cNvPr id="1220" name="Google Shape;1220;p83"/>
          <p:cNvSpPr txBox="1"/>
          <p:nvPr>
            <p:ph type="ctrTitle"/>
          </p:nvPr>
        </p:nvSpPr>
        <p:spPr>
          <a:xfrm>
            <a:off x="3129585" y="381891"/>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Αξιολόγηση βάσει Σεναρίου: Μελέτη Περίπτωσης «Η Μάθηση με Προοπτική το Μέλλον»</a:t>
            </a:r>
            <a:endParaRPr>
              <a:latin typeface="Bricolage Grotesque"/>
              <a:ea typeface="Bricolage Grotesque"/>
              <a:cs typeface="Bricolage Grotesque"/>
              <a:sym typeface="Bricolage Grotesque"/>
            </a:endParaRPr>
          </a:p>
        </p:txBody>
      </p:sp>
      <p:sp>
        <p:nvSpPr>
          <p:cNvPr id="1221" name="Google Shape;1221;p83"/>
          <p:cNvSpPr txBox="1"/>
          <p:nvPr>
            <p:ph idx="1" type="subTitle"/>
          </p:nvPr>
        </p:nvSpPr>
        <p:spPr>
          <a:xfrm>
            <a:off x="1013345" y="2589663"/>
            <a:ext cx="8252575" cy="7059304"/>
          </a:xfrm>
          <a:prstGeom prst="rect">
            <a:avLst/>
          </a:prstGeom>
          <a:noFill/>
          <a:ln>
            <a:noFill/>
          </a:ln>
        </p:spPr>
        <p:txBody>
          <a:bodyPr anchorCtr="0" anchor="t" bIns="45700" lIns="91425" spcFirstLastPara="1" rIns="91425" wrap="square" tIns="45700">
            <a:normAutofit fontScale="92500" lnSpcReduction="20000"/>
          </a:bodyPr>
          <a:lstStyle/>
          <a:p>
            <a:pPr indent="-431800" lvl="0" marL="457200" rtl="0" algn="ctr">
              <a:lnSpc>
                <a:spcPct val="100000"/>
              </a:lnSpc>
              <a:spcBef>
                <a:spcPts val="640"/>
              </a:spcBef>
              <a:spcAft>
                <a:spcPts val="0"/>
              </a:spcAft>
              <a:buClr>
                <a:srgbClr val="888888"/>
              </a:buClr>
              <a:buSzPct val="108107"/>
              <a:buNone/>
            </a:pPr>
            <a:r>
              <a:rPr lang="en-US">
                <a:solidFill>
                  <a:schemeClr val="dk1"/>
                </a:solidFill>
              </a:rPr>
              <a:t>Ένα ανώνυμο βίντεο στο TikTok γίνεται viral, παρουσιάζοντας έναν «ρόλο εκπαιδευτικού» που ισχυρίζεται ότι εφαρμόζεται μια νέα πολιτική «Future-Forward Learning» σε όλα τα σχολεία της περιφέρειάς σας. Το βίντεο υποστηρίζει ότι η πολιτική καταργεί τους παραδοσιακούς βαθμούς υπέρ της «ανατροφοδότησης που παράγεται από AI» για να προετοιμάσει τους μαθητές για μια «νέα παγκόσμια τάξη». Το περιεχόμενο έχει έντονο συναισθηματικό τόνο και περιλαμβάνει θολές εικόνες που μοιάζουν με επίσημα έγγραφα. Στο τέλος, καλεί τους γονείς να «ΜΟΙΡΑΣΤΕΙΤΕ αυτό τώρα πριν να είναι αργά!» και χρησιμοποιεί hashtags όπως #NoGradesNoControl και #FutureForwardLearning. Το βίντεο έχει ήδη κοινοποιηθεί εκατοντάδες φορές σε ομάδες γονέων και σε άλλες πλατφόρμες.</a:t>
            </a:r>
            <a:endParaRPr/>
          </a:p>
        </p:txBody>
      </p:sp>
      <p:sp>
        <p:nvSpPr>
          <p:cNvPr id="1222" name="Google Shape;1222;p83"/>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223" name="Google Shape;1223;p83"/>
          <p:cNvGrpSpPr/>
          <p:nvPr/>
        </p:nvGrpSpPr>
        <p:grpSpPr>
          <a:xfrm>
            <a:off x="790770" y="-112458"/>
            <a:ext cx="1427175" cy="786776"/>
            <a:chOff x="0" y="-38100"/>
            <a:chExt cx="373234" cy="205757"/>
          </a:xfrm>
        </p:grpSpPr>
        <p:sp>
          <p:nvSpPr>
            <p:cNvPr id="1224" name="Google Shape;1224;p83"/>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25" name="Google Shape;1225;p83"/>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26" name="Google Shape;1226;p83"/>
          <p:cNvGrpSpPr/>
          <p:nvPr/>
        </p:nvGrpSpPr>
        <p:grpSpPr>
          <a:xfrm>
            <a:off x="0" y="-112458"/>
            <a:ext cx="315272" cy="786776"/>
            <a:chOff x="0" y="-38100"/>
            <a:chExt cx="82450" cy="205757"/>
          </a:xfrm>
        </p:grpSpPr>
        <p:sp>
          <p:nvSpPr>
            <p:cNvPr id="1227" name="Google Shape;1227;p83"/>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28" name="Google Shape;1228;p83"/>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29" name="Google Shape;1229;p83"/>
          <p:cNvGrpSpPr/>
          <p:nvPr/>
        </p:nvGrpSpPr>
        <p:grpSpPr>
          <a:xfrm>
            <a:off x="0" y="1116904"/>
            <a:ext cx="503883" cy="1931922"/>
            <a:chOff x="0" y="-38100"/>
            <a:chExt cx="131775" cy="505235"/>
          </a:xfrm>
        </p:grpSpPr>
        <p:sp>
          <p:nvSpPr>
            <p:cNvPr id="1230" name="Google Shape;1230;p83"/>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31" name="Google Shape;1231;p83"/>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1232" name="Google Shape;1232;p83"/>
          <p:cNvPicPr preferRelativeResize="0"/>
          <p:nvPr/>
        </p:nvPicPr>
        <p:blipFill rotWithShape="1">
          <a:blip r:embed="rId4">
            <a:alphaModFix/>
          </a:blip>
          <a:srcRect b="0" l="0" r="0" t="0"/>
          <a:stretch/>
        </p:blipFill>
        <p:spPr>
          <a:xfrm>
            <a:off x="10503783" y="2589663"/>
            <a:ext cx="5036552" cy="6523857"/>
          </a:xfrm>
          <a:prstGeom prst="rect">
            <a:avLst/>
          </a:prstGeom>
          <a:noFill/>
          <a:ln>
            <a:noFill/>
          </a:ln>
        </p:spPr>
      </p:pic>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6" name="Shape 1236"/>
        <p:cNvGrpSpPr/>
        <p:nvPr/>
      </p:nvGrpSpPr>
      <p:grpSpPr>
        <a:xfrm>
          <a:off x="0" y="0"/>
          <a:ext cx="0" cy="0"/>
          <a:chOff x="0" y="0"/>
          <a:chExt cx="0" cy="0"/>
        </a:xfrm>
      </p:grpSpPr>
      <p:sp>
        <p:nvSpPr>
          <p:cNvPr id="1237" name="Google Shape;1237;p84"/>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SzPts val="1800"/>
              <a:buNone/>
            </a:pPr>
            <a:r>
              <a:rPr b="1" lang="en-US">
                <a:latin typeface="Bricolage Grotesque"/>
                <a:ea typeface="Bricolage Grotesque"/>
                <a:cs typeface="Bricolage Grotesque"/>
                <a:sym typeface="Bricolage Grotesque"/>
              </a:rPr>
              <a:t>Αξιολόγηση βάσει Σεναρίου: Μελέτη Περίπτωσης «Η Μάθηση με Προοπτική το Μέλλον»</a:t>
            </a:r>
            <a:endParaRPr>
              <a:latin typeface="Bricolage Grotesque"/>
              <a:ea typeface="Bricolage Grotesque"/>
              <a:cs typeface="Bricolage Grotesque"/>
              <a:sym typeface="Bricolage Grotesque"/>
            </a:endParaRPr>
          </a:p>
        </p:txBody>
      </p:sp>
      <p:sp>
        <p:nvSpPr>
          <p:cNvPr id="1238" name="Google Shape;1238;p84"/>
          <p:cNvSpPr txBox="1"/>
          <p:nvPr>
            <p:ph idx="1" type="subTitle"/>
          </p:nvPr>
        </p:nvSpPr>
        <p:spPr>
          <a:xfrm>
            <a:off x="1013345" y="2589663"/>
            <a:ext cx="8252575" cy="7059304"/>
          </a:xfrm>
          <a:prstGeom prst="rect">
            <a:avLst/>
          </a:prstGeom>
          <a:noFill/>
          <a:ln>
            <a:noFill/>
          </a:ln>
        </p:spPr>
        <p:txBody>
          <a:bodyPr anchorCtr="0" anchor="t" bIns="45700" lIns="91425" spcFirstLastPara="1" rIns="91425" wrap="square" tIns="45700">
            <a:normAutofit fontScale="85000" lnSpcReduction="10000"/>
          </a:bodyPr>
          <a:lstStyle/>
          <a:p>
            <a:pPr indent="-431800" lvl="0" marL="457200" rtl="0" algn="ctr">
              <a:lnSpc>
                <a:spcPct val="100000"/>
              </a:lnSpc>
              <a:spcBef>
                <a:spcPts val="640"/>
              </a:spcBef>
              <a:spcAft>
                <a:spcPts val="0"/>
              </a:spcAft>
              <a:buClr>
                <a:srgbClr val="888888"/>
              </a:buClr>
              <a:buSzPct val="108107"/>
              <a:buNone/>
            </a:pPr>
            <a:r>
              <a:rPr lang="en-US">
                <a:solidFill>
                  <a:schemeClr val="dk1"/>
                </a:solidFill>
              </a:rPr>
              <a:t>Α. Πρόσβαση στο Σενάριο</a:t>
            </a:r>
            <a:endParaRPr/>
          </a:p>
          <a:p>
            <a:pPr indent="-431800" lvl="0" marL="457200" rtl="0" algn="ctr">
              <a:lnSpc>
                <a:spcPct val="100000"/>
              </a:lnSpc>
              <a:spcBef>
                <a:spcPts val="640"/>
              </a:spcBef>
              <a:spcAft>
                <a:spcPts val="0"/>
              </a:spcAft>
              <a:buClr>
                <a:srgbClr val="888888"/>
              </a:buClr>
              <a:buSzPct val="108107"/>
              <a:buNone/>
            </a:pPr>
            <a:r>
              <a:rPr lang="en-US">
                <a:solidFill>
                  <a:schemeClr val="dk1"/>
                </a:solidFill>
              </a:rPr>
              <a:t>Οι συμμετέχοντες/ουσες διαβάζουν το σενάριο «Future-Forward Learning» στη σελίδα wiki.Στη συνέχεια, μεταβαίνουν στη σελίδα wiki της ομάδας τους για να ξεκινήσουν την συνεργατική εργασία.</a:t>
            </a:r>
            <a:endParaRPr/>
          </a:p>
          <a:p>
            <a:pPr indent="-431800" lvl="0" marL="457200" rtl="0" algn="ctr">
              <a:lnSpc>
                <a:spcPct val="100000"/>
              </a:lnSpc>
              <a:spcBef>
                <a:spcPts val="640"/>
              </a:spcBef>
              <a:spcAft>
                <a:spcPts val="0"/>
              </a:spcAft>
              <a:buClr>
                <a:srgbClr val="888888"/>
              </a:buClr>
              <a:buSzPct val="108107"/>
              <a:buNone/>
            </a:pPr>
            <a:r>
              <a:rPr lang="en-US">
                <a:solidFill>
                  <a:schemeClr val="dk1"/>
                </a:solidFill>
              </a:rPr>
              <a:t>Β. Ομαδική Εργασία στο WikiΕργασία 1 (Ατομική Συμβολή):Κάθε μέλος προσθέτει κουκκίδες κάτω από την ενότητα «Εντοπισμός Παραπλανητικών Στοιχείων» καθώς τα εντοπίζει.</a:t>
            </a:r>
            <a:endParaRPr/>
          </a:p>
          <a:p>
            <a:pPr indent="-431800" lvl="0" marL="457200" rtl="0" algn="ctr">
              <a:lnSpc>
                <a:spcPct val="100000"/>
              </a:lnSpc>
              <a:spcBef>
                <a:spcPts val="640"/>
              </a:spcBef>
              <a:spcAft>
                <a:spcPts val="0"/>
              </a:spcAft>
              <a:buClr>
                <a:srgbClr val="888888"/>
              </a:buClr>
              <a:buSzPct val="108107"/>
              <a:buNone/>
            </a:pPr>
            <a:r>
              <a:rPr lang="en-US">
                <a:solidFill>
                  <a:schemeClr val="dk1"/>
                </a:solidFill>
              </a:rPr>
              <a:t>Εργασία 2 (Συνεργατική Δομή):Τα μέλη συζητούν τις στρατηγικές επαλήθευσης σε ειδικό forum στο Moodle (ή μέσα στο wiki) και στη συνέχεια συντάσσουν από κοινού το τελικό σχέδιο στη σελίδα wiki.</a:t>
            </a:r>
            <a:endParaRPr/>
          </a:p>
          <a:p>
            <a:pPr indent="-431800" lvl="0" marL="457200" rtl="0" algn="ctr">
              <a:lnSpc>
                <a:spcPct val="100000"/>
              </a:lnSpc>
              <a:spcBef>
                <a:spcPts val="640"/>
              </a:spcBef>
              <a:spcAft>
                <a:spcPts val="0"/>
              </a:spcAft>
              <a:buClr>
                <a:srgbClr val="888888"/>
              </a:buClr>
              <a:buSzPct val="108107"/>
              <a:buNone/>
            </a:pPr>
            <a:r>
              <a:rPr lang="en-US">
                <a:solidFill>
                  <a:schemeClr val="dk1"/>
                </a:solidFill>
              </a:rPr>
              <a:t>Εργασία 3 (Συνεργατική Σύνταξη):Η ομάδα συζητά μια απάντηση ανά ρόλο και συντάσσει το δικό της σχέδιο δύο βημάτων.</a:t>
            </a:r>
            <a:endParaRPr/>
          </a:p>
        </p:txBody>
      </p:sp>
      <p:sp>
        <p:nvSpPr>
          <p:cNvPr id="1239" name="Google Shape;1239;p84"/>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240" name="Google Shape;1240;p84"/>
          <p:cNvGrpSpPr/>
          <p:nvPr/>
        </p:nvGrpSpPr>
        <p:grpSpPr>
          <a:xfrm>
            <a:off x="790770" y="-112458"/>
            <a:ext cx="1427175" cy="786776"/>
            <a:chOff x="0" y="-38100"/>
            <a:chExt cx="373234" cy="205757"/>
          </a:xfrm>
        </p:grpSpPr>
        <p:sp>
          <p:nvSpPr>
            <p:cNvPr id="1241" name="Google Shape;1241;p84"/>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42" name="Google Shape;1242;p84"/>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43" name="Google Shape;1243;p84"/>
          <p:cNvGrpSpPr/>
          <p:nvPr/>
        </p:nvGrpSpPr>
        <p:grpSpPr>
          <a:xfrm>
            <a:off x="0" y="-112458"/>
            <a:ext cx="315272" cy="786776"/>
            <a:chOff x="0" y="-38100"/>
            <a:chExt cx="82450" cy="205757"/>
          </a:xfrm>
        </p:grpSpPr>
        <p:sp>
          <p:nvSpPr>
            <p:cNvPr id="1244" name="Google Shape;1244;p84"/>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45" name="Google Shape;1245;p84"/>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46" name="Google Shape;1246;p84"/>
          <p:cNvGrpSpPr/>
          <p:nvPr/>
        </p:nvGrpSpPr>
        <p:grpSpPr>
          <a:xfrm>
            <a:off x="0" y="1116904"/>
            <a:ext cx="503883" cy="1931922"/>
            <a:chOff x="0" y="-38100"/>
            <a:chExt cx="131775" cy="505235"/>
          </a:xfrm>
        </p:grpSpPr>
        <p:sp>
          <p:nvSpPr>
            <p:cNvPr id="1247" name="Google Shape;1247;p84"/>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48" name="Google Shape;1248;p84"/>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1249" name="Google Shape;1249;p84"/>
          <p:cNvPicPr preferRelativeResize="0"/>
          <p:nvPr/>
        </p:nvPicPr>
        <p:blipFill rotWithShape="1">
          <a:blip r:embed="rId4">
            <a:alphaModFix/>
          </a:blip>
          <a:srcRect b="0" l="0" r="0" t="0"/>
          <a:stretch/>
        </p:blipFill>
        <p:spPr>
          <a:xfrm>
            <a:off x="12040490" y="2372932"/>
            <a:ext cx="4793639" cy="6517067"/>
          </a:xfrm>
          <a:prstGeom prst="rect">
            <a:avLst/>
          </a:prstGeom>
          <a:noFill/>
          <a:ln>
            <a:noFill/>
          </a:ln>
        </p:spPr>
      </p:pic>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3" name="Shape 1253"/>
        <p:cNvGrpSpPr/>
        <p:nvPr/>
      </p:nvGrpSpPr>
      <p:grpSpPr>
        <a:xfrm>
          <a:off x="0" y="0"/>
          <a:ext cx="0" cy="0"/>
          <a:chOff x="0" y="0"/>
          <a:chExt cx="0" cy="0"/>
        </a:xfrm>
      </p:grpSpPr>
      <p:sp>
        <p:nvSpPr>
          <p:cNvPr id="1254" name="Google Shape;1254;p85"/>
          <p:cNvSpPr/>
          <p:nvPr/>
        </p:nvSpPr>
        <p:spPr>
          <a:xfrm>
            <a:off x="0" y="-436852"/>
            <a:ext cx="18288000" cy="10744200"/>
          </a:xfrm>
          <a:custGeom>
            <a:rect b="b" l="l" r="r" t="t"/>
            <a:pathLst>
              <a:path extrusionOk="0" h="18288000" w="18288000">
                <a:moveTo>
                  <a:pt x="0" y="0"/>
                </a:moveTo>
                <a:lnTo>
                  <a:pt x="18288000" y="0"/>
                </a:lnTo>
                <a:lnTo>
                  <a:pt x="18288000" y="18288000"/>
                </a:lnTo>
                <a:lnTo>
                  <a:pt x="0" y="18288000"/>
                </a:lnTo>
                <a:lnTo>
                  <a:pt x="0" y="0"/>
                </a:lnTo>
                <a:close/>
              </a:path>
            </a:pathLst>
          </a:custGeom>
          <a:blipFill rotWithShape="1">
            <a:blip r:embed="rId3">
              <a:alphaModFix amt="30000"/>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55" name="Google Shape;1255;p85"/>
          <p:cNvSpPr/>
          <p:nvPr/>
        </p:nvSpPr>
        <p:spPr>
          <a:xfrm flipH="1">
            <a:off x="4542571" y="2060266"/>
            <a:ext cx="2241846" cy="3173486"/>
          </a:xfrm>
          <a:custGeom>
            <a:rect b="b" l="l" r="r" t="t"/>
            <a:pathLst>
              <a:path extrusionOk="0" h="3173486" w="2241846">
                <a:moveTo>
                  <a:pt x="2241846" y="0"/>
                </a:moveTo>
                <a:lnTo>
                  <a:pt x="0" y="0"/>
                </a:lnTo>
                <a:lnTo>
                  <a:pt x="0" y="3173486"/>
                </a:lnTo>
                <a:lnTo>
                  <a:pt x="2241846" y="3173486"/>
                </a:lnTo>
                <a:lnTo>
                  <a:pt x="2241846" y="0"/>
                </a:lnTo>
                <a:close/>
              </a:path>
            </a:pathLst>
          </a:custGeom>
          <a:blipFill rotWithShape="1">
            <a:blip r:embed="rId4">
              <a:alphaModFix/>
            </a:blip>
            <a:stretch>
              <a:fillRect b="0" l="-10865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256" name="Google Shape;1256;p85"/>
          <p:cNvGrpSpPr/>
          <p:nvPr/>
        </p:nvGrpSpPr>
        <p:grpSpPr>
          <a:xfrm>
            <a:off x="0" y="-667518"/>
            <a:ext cx="18288000" cy="2175810"/>
            <a:chOff x="0" y="-57150"/>
            <a:chExt cx="4999969" cy="573053"/>
          </a:xfrm>
        </p:grpSpPr>
        <p:sp>
          <p:nvSpPr>
            <p:cNvPr id="1257" name="Google Shape;1257;p85"/>
            <p:cNvSpPr/>
            <p:nvPr/>
          </p:nvSpPr>
          <p:spPr>
            <a:xfrm>
              <a:off x="0" y="0"/>
              <a:ext cx="4999969" cy="515903"/>
            </a:xfrm>
            <a:custGeom>
              <a:rect b="b" l="l" r="r" t="t"/>
              <a:pathLst>
                <a:path extrusionOk="0" h="515903" w="4999969">
                  <a:moveTo>
                    <a:pt x="0" y="0"/>
                  </a:moveTo>
                  <a:lnTo>
                    <a:pt x="4999969" y="0"/>
                  </a:lnTo>
                  <a:lnTo>
                    <a:pt x="4999969" y="515903"/>
                  </a:lnTo>
                  <a:lnTo>
                    <a:pt x="0" y="515903"/>
                  </a:lnTo>
                  <a:close/>
                </a:path>
              </a:pathLst>
            </a:custGeom>
            <a:solidFill>
              <a:srgbClr val="0C4DA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58" name="Google Shape;1258;p85"/>
            <p:cNvSpPr txBox="1"/>
            <p:nvPr/>
          </p:nvSpPr>
          <p:spPr>
            <a:xfrm>
              <a:off x="0" y="-57150"/>
              <a:ext cx="4999969" cy="573053"/>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259" name="Google Shape;1259;p85"/>
          <p:cNvSpPr/>
          <p:nvPr/>
        </p:nvSpPr>
        <p:spPr>
          <a:xfrm>
            <a:off x="1028700" y="323659"/>
            <a:ext cx="2328087" cy="931038"/>
          </a:xfrm>
          <a:custGeom>
            <a:rect b="b" l="l" r="r" t="t"/>
            <a:pathLst>
              <a:path extrusionOk="0" h="931038" w="2328087">
                <a:moveTo>
                  <a:pt x="0" y="0"/>
                </a:moveTo>
                <a:lnTo>
                  <a:pt x="2328087" y="0"/>
                </a:lnTo>
                <a:lnTo>
                  <a:pt x="2328087" y="931038"/>
                </a:lnTo>
                <a:lnTo>
                  <a:pt x="0" y="931038"/>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60" name="Google Shape;1260;p85"/>
          <p:cNvSpPr/>
          <p:nvPr/>
        </p:nvSpPr>
        <p:spPr>
          <a:xfrm>
            <a:off x="7937185" y="8567695"/>
            <a:ext cx="3872623" cy="864030"/>
          </a:xfrm>
          <a:custGeom>
            <a:rect b="b" l="l" r="r" t="t"/>
            <a:pathLst>
              <a:path extrusionOk="0" h="864030" w="3872623">
                <a:moveTo>
                  <a:pt x="0" y="0"/>
                </a:moveTo>
                <a:lnTo>
                  <a:pt x="3872623" y="0"/>
                </a:lnTo>
                <a:lnTo>
                  <a:pt x="3872623" y="864031"/>
                </a:lnTo>
                <a:lnTo>
                  <a:pt x="0" y="864031"/>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61" name="Google Shape;1261;p85"/>
          <p:cNvSpPr/>
          <p:nvPr/>
        </p:nvSpPr>
        <p:spPr>
          <a:xfrm>
            <a:off x="12123384" y="8685942"/>
            <a:ext cx="5135916" cy="745783"/>
          </a:xfrm>
          <a:custGeom>
            <a:rect b="b" l="l" r="r" t="t"/>
            <a:pathLst>
              <a:path extrusionOk="0" h="745783" w="5135916">
                <a:moveTo>
                  <a:pt x="0" y="0"/>
                </a:moveTo>
                <a:lnTo>
                  <a:pt x="5135916" y="0"/>
                </a:lnTo>
                <a:lnTo>
                  <a:pt x="5135916" y="745784"/>
                </a:lnTo>
                <a:lnTo>
                  <a:pt x="0" y="745784"/>
                </a:lnTo>
                <a:lnTo>
                  <a:pt x="0" y="0"/>
                </a:lnTo>
                <a:close/>
              </a:path>
            </a:pathLst>
          </a:custGeom>
          <a:blipFill rotWithShape="1">
            <a:blip r:embed="rId7">
              <a:alphaModFix/>
            </a:blip>
            <a:stretch>
              <a:fillRect b="0" l="0" r="-101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62" name="Google Shape;1262;p85"/>
          <p:cNvSpPr txBox="1"/>
          <p:nvPr/>
        </p:nvSpPr>
        <p:spPr>
          <a:xfrm>
            <a:off x="7585339" y="635570"/>
            <a:ext cx="3117321" cy="448344"/>
          </a:xfrm>
          <a:prstGeom prst="rect">
            <a:avLst/>
          </a:prstGeom>
          <a:noFill/>
          <a:ln>
            <a:noFill/>
          </a:ln>
        </p:spPr>
        <p:txBody>
          <a:bodyPr anchorCtr="0" anchor="t" bIns="0" lIns="0" spcFirstLastPara="1" rIns="0" wrap="square" tIns="0">
            <a:spAutoFit/>
          </a:bodyPr>
          <a:lstStyle/>
          <a:p>
            <a:pPr indent="0" lvl="0" marL="0" marR="0" rtl="0" algn="ctr">
              <a:lnSpc>
                <a:spcPct val="140015"/>
              </a:lnSpc>
              <a:spcBef>
                <a:spcPts val="0"/>
              </a:spcBef>
              <a:spcAft>
                <a:spcPts val="0"/>
              </a:spcAft>
              <a:buClr>
                <a:srgbClr val="000000"/>
              </a:buClr>
              <a:buSzPts val="2599"/>
              <a:buFont typeface="Arial"/>
              <a:buNone/>
            </a:pPr>
            <a:r>
              <a:rPr b="0" i="0" lang="en-US" sz="2599" u="none" cap="none" strike="noStrike">
                <a:solidFill>
                  <a:srgbClr val="EFEFEF"/>
                </a:solidFill>
                <a:latin typeface="Arial"/>
                <a:ea typeface="Arial"/>
                <a:cs typeface="Arial"/>
                <a:sym typeface="Arial"/>
              </a:rPr>
              <a:t>DRONE PROJECT</a:t>
            </a:r>
            <a:endParaRPr b="0" i="0" sz="1400" u="none" cap="none" strike="noStrike">
              <a:solidFill>
                <a:srgbClr val="000000"/>
              </a:solidFill>
              <a:latin typeface="Arial"/>
              <a:ea typeface="Arial"/>
              <a:cs typeface="Arial"/>
              <a:sym typeface="Arial"/>
            </a:endParaRPr>
          </a:p>
        </p:txBody>
      </p:sp>
      <p:sp>
        <p:nvSpPr>
          <p:cNvPr id="1263" name="Google Shape;1263;p85"/>
          <p:cNvSpPr txBox="1"/>
          <p:nvPr/>
        </p:nvSpPr>
        <p:spPr>
          <a:xfrm>
            <a:off x="5484590" y="635570"/>
            <a:ext cx="1406261" cy="448311"/>
          </a:xfrm>
          <a:prstGeom prst="rect">
            <a:avLst/>
          </a:prstGeom>
          <a:noFill/>
          <a:ln>
            <a:noFill/>
          </a:ln>
        </p:spPr>
        <p:txBody>
          <a:bodyPr anchorCtr="0" anchor="t" bIns="0" lIns="0" spcFirstLastPara="1" rIns="0" wrap="square" tIns="0">
            <a:spAutoFit/>
          </a:bodyPr>
          <a:lstStyle/>
          <a:p>
            <a:pPr indent="0" lvl="0" marL="0" marR="0" rtl="0" algn="ctr">
              <a:lnSpc>
                <a:spcPct val="140015"/>
              </a:lnSpc>
              <a:spcBef>
                <a:spcPts val="0"/>
              </a:spcBef>
              <a:spcAft>
                <a:spcPts val="0"/>
              </a:spcAft>
              <a:buClr>
                <a:srgbClr val="000000"/>
              </a:buClr>
              <a:buSzPts val="2599"/>
              <a:buFont typeface="Arial"/>
              <a:buNone/>
            </a:pPr>
            <a:r>
              <a:rPr b="0" i="0" lang="en-US" sz="2599" u="none" cap="none" strike="noStrike">
                <a:solidFill>
                  <a:srgbClr val="EFEFEF"/>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1264" name="Google Shape;1264;p85"/>
          <p:cNvSpPr txBox="1"/>
          <p:nvPr/>
        </p:nvSpPr>
        <p:spPr>
          <a:xfrm>
            <a:off x="11623142" y="635570"/>
            <a:ext cx="1406261" cy="448311"/>
          </a:xfrm>
          <a:prstGeom prst="rect">
            <a:avLst/>
          </a:prstGeom>
          <a:noFill/>
          <a:ln>
            <a:noFill/>
          </a:ln>
        </p:spPr>
        <p:txBody>
          <a:bodyPr anchorCtr="0" anchor="t" bIns="0" lIns="0" spcFirstLastPara="1" rIns="0" wrap="square" tIns="0">
            <a:spAutoFit/>
          </a:bodyPr>
          <a:lstStyle/>
          <a:p>
            <a:pPr indent="0" lvl="0" marL="0" marR="0" rtl="0" algn="ctr">
              <a:lnSpc>
                <a:spcPct val="140015"/>
              </a:lnSpc>
              <a:spcBef>
                <a:spcPts val="0"/>
              </a:spcBef>
              <a:spcAft>
                <a:spcPts val="0"/>
              </a:spcAft>
              <a:buClr>
                <a:srgbClr val="000000"/>
              </a:buClr>
              <a:buSzPts val="2599"/>
              <a:buFont typeface="Arial"/>
              <a:buNone/>
            </a:pPr>
            <a:r>
              <a:rPr b="0" i="0" lang="en-US" sz="2599" u="none" cap="none" strike="noStrike">
                <a:solidFill>
                  <a:srgbClr val="EFEFEF"/>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1265" name="Google Shape;1265;p85"/>
          <p:cNvSpPr txBox="1"/>
          <p:nvPr/>
        </p:nvSpPr>
        <p:spPr>
          <a:xfrm>
            <a:off x="8799505" y="5442531"/>
            <a:ext cx="8459700" cy="17364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0"/>
              </a:spcAft>
              <a:buClr>
                <a:schemeClr val="dk1"/>
              </a:buClr>
              <a:buSzPts val="1100"/>
              <a:buFont typeface="Arial"/>
              <a:buNone/>
            </a:pPr>
            <a:r>
              <a:rPr b="0" i="0" lang="en-US" sz="6000" u="none" cap="none" strike="noStrike">
                <a:solidFill>
                  <a:srgbClr val="4D5156"/>
                </a:solidFill>
                <a:highlight>
                  <a:srgbClr val="FFFFFF"/>
                </a:highlight>
                <a:uFill>
                  <a:noFill/>
                </a:uFill>
                <a:latin typeface="Calibri"/>
                <a:ea typeface="Calibri"/>
                <a:cs typeface="Calibri"/>
                <a:sym typeface="Calibri"/>
                <a:hlinkClick r:id="rId8">
                  <a:extLst>
                    <a:ext uri="{A12FA001-AC4F-418D-AE19-62706E023703}">
                      <ahyp:hlinkClr val="tx"/>
                    </a:ext>
                  </a:extLst>
                </a:hlinkClick>
              </a:rPr>
              <a:t>https://mydroneproject.eu</a:t>
            </a:r>
            <a:endParaRPr b="0" i="0" sz="6000" u="none" cap="none" strike="noStrike">
              <a:solidFill>
                <a:srgbClr val="4D5156"/>
              </a:solidFill>
              <a:highlight>
                <a:srgbClr val="FFFFFF"/>
              </a:highlight>
              <a:uFill>
                <a:noFill/>
              </a:uFill>
              <a:latin typeface="Calibri"/>
              <a:ea typeface="Calibri"/>
              <a:cs typeface="Calibri"/>
              <a:sym typeface="Calibri"/>
              <a:hlinkClick r:id="rId9">
                <a:extLst>
                  <a:ext uri="{A12FA001-AC4F-418D-AE19-62706E023703}">
                    <ahyp:hlinkClr val="tx"/>
                  </a:ext>
                </a:extLst>
              </a:hlinkClick>
            </a:endParaRPr>
          </a:p>
          <a:p>
            <a:pPr indent="0" lvl="0" marL="0" marR="0" rtl="0" algn="r">
              <a:lnSpc>
                <a:spcPct val="100000"/>
              </a:lnSpc>
              <a:spcBef>
                <a:spcPts val="0"/>
              </a:spcBef>
              <a:spcAft>
                <a:spcPts val="0"/>
              </a:spcAft>
              <a:buClr>
                <a:srgbClr val="000000"/>
              </a:buClr>
              <a:buSzPts val="4381"/>
              <a:buFont typeface="Arial"/>
              <a:buNone/>
            </a:pPr>
            <a:r>
              <a:t/>
            </a:r>
            <a:endParaRPr b="0" i="0" sz="4381" u="none" cap="none" strike="noStrike">
              <a:solidFill>
                <a:srgbClr val="343434"/>
              </a:solidFill>
              <a:latin typeface="Bricolage Grotesque"/>
              <a:ea typeface="Bricolage Grotesque"/>
              <a:cs typeface="Bricolage Grotesque"/>
              <a:sym typeface="Bricolage Grotesque"/>
            </a:endParaRPr>
          </a:p>
        </p:txBody>
      </p:sp>
      <p:sp>
        <p:nvSpPr>
          <p:cNvPr id="1266" name="Google Shape;1266;p85"/>
          <p:cNvSpPr txBox="1"/>
          <p:nvPr/>
        </p:nvSpPr>
        <p:spPr>
          <a:xfrm>
            <a:off x="1150886" y="8873141"/>
            <a:ext cx="3455295" cy="712824"/>
          </a:xfrm>
          <a:prstGeom prst="rect">
            <a:avLst/>
          </a:prstGeom>
          <a:noFill/>
          <a:ln>
            <a:noFill/>
          </a:ln>
        </p:spPr>
        <p:txBody>
          <a:bodyPr anchorCtr="0" anchor="t" bIns="0" lIns="0" spcFirstLastPara="1" rIns="0" wrap="square" tIns="0">
            <a:spAutoFit/>
          </a:bodyPr>
          <a:lstStyle/>
          <a:p>
            <a:pPr indent="0" lvl="0" marL="0" marR="0" rtl="0" algn="ctr">
              <a:lnSpc>
                <a:spcPct val="150032"/>
              </a:lnSpc>
              <a:spcBef>
                <a:spcPts val="0"/>
              </a:spcBef>
              <a:spcAft>
                <a:spcPts val="0"/>
              </a:spcAft>
              <a:buClr>
                <a:srgbClr val="000000"/>
              </a:buClr>
              <a:buSzPts val="3088"/>
              <a:buFont typeface="Arial"/>
              <a:buNone/>
            </a:pPr>
            <a:r>
              <a:rPr b="1" i="0" lang="en-US" sz="3088" u="none" cap="none" strike="noStrike">
                <a:solidFill>
                  <a:srgbClr val="0C4DA2"/>
                </a:solidFill>
                <a:latin typeface="Bricolage Grotesque"/>
                <a:ea typeface="Bricolage Grotesque"/>
                <a:cs typeface="Bricolage Grotesque"/>
                <a:sym typeface="Bricolage Grotesque"/>
              </a:rPr>
              <a:t>Παρουσίαση:</a:t>
            </a:r>
            <a:endParaRPr b="0" i="0" sz="1400" u="none" cap="none" strike="noStrike">
              <a:solidFill>
                <a:srgbClr val="000000"/>
              </a:solidFill>
              <a:latin typeface="Arial"/>
              <a:ea typeface="Arial"/>
              <a:cs typeface="Arial"/>
              <a:sym typeface="Arial"/>
            </a:endParaRPr>
          </a:p>
        </p:txBody>
      </p:sp>
      <p:sp>
        <p:nvSpPr>
          <p:cNvPr id="1267" name="Google Shape;1267;p85"/>
          <p:cNvSpPr txBox="1"/>
          <p:nvPr/>
        </p:nvSpPr>
        <p:spPr>
          <a:xfrm>
            <a:off x="4436135" y="8873141"/>
            <a:ext cx="2454716" cy="712824"/>
          </a:xfrm>
          <a:prstGeom prst="rect">
            <a:avLst/>
          </a:prstGeom>
          <a:noFill/>
          <a:ln>
            <a:noFill/>
          </a:ln>
        </p:spPr>
        <p:txBody>
          <a:bodyPr anchorCtr="0" anchor="t" bIns="0" lIns="0" spcFirstLastPara="1" rIns="0" wrap="square" tIns="0">
            <a:spAutoFit/>
          </a:bodyPr>
          <a:lstStyle/>
          <a:p>
            <a:pPr indent="0" lvl="0" marL="0" marR="0" rtl="0" algn="ctr">
              <a:lnSpc>
                <a:spcPct val="150032"/>
              </a:lnSpc>
              <a:spcBef>
                <a:spcPts val="0"/>
              </a:spcBef>
              <a:spcAft>
                <a:spcPts val="0"/>
              </a:spcAft>
              <a:buClr>
                <a:srgbClr val="000000"/>
              </a:buClr>
              <a:buSzPts val="3088"/>
              <a:buFont typeface="Arial"/>
              <a:buNone/>
            </a:pPr>
            <a:r>
              <a:rPr b="0" i="0" lang="en-US" sz="3088" u="none" cap="none" strike="noStrike">
                <a:solidFill>
                  <a:srgbClr val="000000"/>
                </a:solidFill>
                <a:latin typeface="Bricolage Grotesque"/>
                <a:ea typeface="Bricolage Grotesque"/>
                <a:cs typeface="Bricolage Grotesque"/>
                <a:sym typeface="Bricolage Grotesque"/>
              </a:rPr>
              <a:t>UNIC</a:t>
            </a:r>
            <a:endParaRPr b="0" i="0" sz="1400" u="none" cap="none" strike="noStrike">
              <a:solidFill>
                <a:srgbClr val="000000"/>
              </a:solidFill>
              <a:latin typeface="Arial"/>
              <a:ea typeface="Arial"/>
              <a:cs typeface="Arial"/>
              <a:sym typeface="Arial"/>
            </a:endParaRPr>
          </a:p>
        </p:txBody>
      </p:sp>
      <p:sp>
        <p:nvSpPr>
          <p:cNvPr id="1268" name="Google Shape;1268;p85"/>
          <p:cNvSpPr/>
          <p:nvPr/>
        </p:nvSpPr>
        <p:spPr>
          <a:xfrm>
            <a:off x="15034446" y="130742"/>
            <a:ext cx="3253554" cy="1123955"/>
          </a:xfrm>
          <a:custGeom>
            <a:rect b="b" l="l" r="r" t="t"/>
            <a:pathLst>
              <a:path extrusionOk="0" h="1123955" w="3253554">
                <a:moveTo>
                  <a:pt x="0" y="0"/>
                </a:moveTo>
                <a:lnTo>
                  <a:pt x="3253554" y="0"/>
                </a:lnTo>
                <a:lnTo>
                  <a:pt x="3253554" y="1123955"/>
                </a:lnTo>
                <a:lnTo>
                  <a:pt x="0" y="1123955"/>
                </a:lnTo>
                <a:lnTo>
                  <a:pt x="0" y="0"/>
                </a:lnTo>
                <a:close/>
              </a:path>
            </a:pathLst>
          </a:custGeom>
          <a:blipFill rotWithShape="1">
            <a:blip r:embed="rId10">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sp>
        <p:nvSpPr>
          <p:cNvPr id="226" name="Google Shape;226;p29"/>
          <p:cNvSpPr txBox="1"/>
          <p:nvPr>
            <p:ph type="ctrTitle"/>
          </p:nvPr>
        </p:nvSpPr>
        <p:spPr>
          <a:xfrm>
            <a:off x="2693442" y="194851"/>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Δραστηριότητα 1: Αλήθεια ή Ψέμα;</a:t>
            </a:r>
            <a:endParaRPr b="1"/>
          </a:p>
        </p:txBody>
      </p:sp>
      <p:sp>
        <p:nvSpPr>
          <p:cNvPr id="227" name="Google Shape;227;p29"/>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28" name="Google Shape;228;p29"/>
          <p:cNvGrpSpPr/>
          <p:nvPr/>
        </p:nvGrpSpPr>
        <p:grpSpPr>
          <a:xfrm>
            <a:off x="790770" y="-112458"/>
            <a:ext cx="1427175" cy="786776"/>
            <a:chOff x="0" y="-38100"/>
            <a:chExt cx="373234" cy="205757"/>
          </a:xfrm>
        </p:grpSpPr>
        <p:sp>
          <p:nvSpPr>
            <p:cNvPr id="229" name="Google Shape;229;p29"/>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30" name="Google Shape;230;p29"/>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31" name="Google Shape;231;p29"/>
          <p:cNvGrpSpPr/>
          <p:nvPr/>
        </p:nvGrpSpPr>
        <p:grpSpPr>
          <a:xfrm>
            <a:off x="0" y="-112458"/>
            <a:ext cx="315272" cy="786776"/>
            <a:chOff x="0" y="-38100"/>
            <a:chExt cx="82450" cy="205757"/>
          </a:xfrm>
        </p:grpSpPr>
        <p:sp>
          <p:nvSpPr>
            <p:cNvPr id="232" name="Google Shape;232;p29"/>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33" name="Google Shape;233;p29"/>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34" name="Google Shape;234;p29"/>
          <p:cNvGrpSpPr/>
          <p:nvPr/>
        </p:nvGrpSpPr>
        <p:grpSpPr>
          <a:xfrm>
            <a:off x="0" y="1116904"/>
            <a:ext cx="503883" cy="1931922"/>
            <a:chOff x="0" y="-38100"/>
            <a:chExt cx="131775" cy="505235"/>
          </a:xfrm>
        </p:grpSpPr>
        <p:sp>
          <p:nvSpPr>
            <p:cNvPr id="235" name="Google Shape;235;p29"/>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36" name="Google Shape;236;p29"/>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237" name="Google Shape;237;p29"/>
          <p:cNvPicPr preferRelativeResize="0"/>
          <p:nvPr/>
        </p:nvPicPr>
        <p:blipFill rotWithShape="1">
          <a:blip r:embed="rId4">
            <a:alphaModFix/>
          </a:blip>
          <a:srcRect b="0" l="0" r="0" t="0"/>
          <a:stretch/>
        </p:blipFill>
        <p:spPr>
          <a:xfrm>
            <a:off x="790770" y="3981034"/>
            <a:ext cx="4972332" cy="2796877"/>
          </a:xfrm>
          <a:prstGeom prst="rect">
            <a:avLst/>
          </a:prstGeom>
          <a:noFill/>
          <a:ln>
            <a:noFill/>
          </a:ln>
        </p:spPr>
      </p:pic>
      <p:sp>
        <p:nvSpPr>
          <p:cNvPr id="238" name="Google Shape;238;p29"/>
          <p:cNvSpPr/>
          <p:nvPr/>
        </p:nvSpPr>
        <p:spPr>
          <a:xfrm>
            <a:off x="7391400" y="2271250"/>
            <a:ext cx="9626600" cy="769437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800"/>
              <a:buFont typeface="Arial"/>
              <a:buNone/>
            </a:pPr>
            <a:r>
              <a:rPr b="0" i="0" lang="en-US" sz="3800" u="none" cap="none" strike="noStrike">
                <a:solidFill>
                  <a:schemeClr val="dk1"/>
                </a:solidFill>
                <a:latin typeface="Calibri"/>
                <a:ea typeface="Calibri"/>
                <a:cs typeface="Calibri"/>
                <a:sym typeface="Calibri"/>
              </a:rPr>
              <a:t>Στόχος: Η ευαισθητοποίηση σχετικά με το πόσο εύκολα μπορεί να γίνει πιστευτή η παραπληροφόρηση και η εισαγωγή των βασικών δεξιοτήτων της πληροφοριακής παιδείας σε μορφή αυτορυθμιζόμενης μάθησης.</a:t>
            </a:r>
            <a:endParaRPr b="0" i="0" sz="38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3800"/>
              <a:buFont typeface="Arial"/>
              <a:buNone/>
            </a:pPr>
            <a:r>
              <a:t/>
            </a:r>
            <a:endParaRPr b="0" i="0" sz="38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3800"/>
              <a:buFont typeface="Arial"/>
              <a:buNone/>
            </a:pPr>
            <a:r>
              <a:rPr b="0" i="0" lang="en-US" sz="3800" u="none" cap="none" strike="noStrike">
                <a:solidFill>
                  <a:schemeClr val="dk1"/>
                </a:solidFill>
                <a:latin typeface="Calibri"/>
                <a:ea typeface="Calibri"/>
                <a:cs typeface="Calibri"/>
                <a:sym typeface="Calibri"/>
              </a:rPr>
              <a:t>Για κάθε τίτλο ή ανάρτηση, οι συμμετέχοντες καλούνται να ψηφίσουν εάν πρόκειται για «Αλήθεια» ή «Απάτη».Μετά την ολοκλήρωση του διαδραστικού κουίζ, οι συμμετέχοντες/ουσες λαμβάνουν ανατροφοδότηση μαζί με τη βαθμολογία τους</a:t>
            </a:r>
            <a:r>
              <a:rPr b="0" i="0" lang="en-US" sz="3800" u="none" cap="none" strike="noStrike">
                <a:solidFill>
                  <a:srgbClr val="000000"/>
                </a:solidFill>
                <a:latin typeface="Calibri"/>
                <a:ea typeface="Calibri"/>
                <a:cs typeface="Calibri"/>
                <a:sym typeface="Calibri"/>
              </a:rPr>
              <a:t>.</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 name="Shape 242"/>
        <p:cNvGrpSpPr/>
        <p:nvPr/>
      </p:nvGrpSpPr>
      <p:grpSpPr>
        <a:xfrm>
          <a:off x="0" y="0"/>
          <a:ext cx="0" cy="0"/>
          <a:chOff x="0" y="0"/>
          <a:chExt cx="0" cy="0"/>
        </a:xfrm>
      </p:grpSpPr>
      <p:sp>
        <p:nvSpPr>
          <p:cNvPr id="243" name="Google Shape;243;p30"/>
          <p:cNvSpPr txBox="1"/>
          <p:nvPr>
            <p:ph type="ctrTitle"/>
          </p:nvPr>
        </p:nvSpPr>
        <p:spPr>
          <a:xfrm>
            <a:off x="2693442" y="194851"/>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SzPts val="1800"/>
              <a:buNone/>
            </a:pPr>
            <a:r>
              <a:rPr b="1" lang="en-US">
                <a:latin typeface="Bricolage Grotesque"/>
                <a:ea typeface="Bricolage Grotesque"/>
                <a:cs typeface="Bricolage Grotesque"/>
                <a:sym typeface="Bricolage Grotesque"/>
              </a:rPr>
              <a:t>Δραστηριότητα 1: Αλήθεια ή Ψέμα;</a:t>
            </a:r>
            <a:endParaRPr b="1"/>
          </a:p>
        </p:txBody>
      </p:sp>
      <p:sp>
        <p:nvSpPr>
          <p:cNvPr id="244" name="Google Shape;244;p30"/>
          <p:cNvSpPr txBox="1"/>
          <p:nvPr>
            <p:ph idx="1" type="subTitle"/>
          </p:nvPr>
        </p:nvSpPr>
        <p:spPr>
          <a:xfrm>
            <a:off x="5780741" y="2556254"/>
            <a:ext cx="11901650" cy="5356832"/>
          </a:xfrm>
          <a:prstGeom prst="rect">
            <a:avLst/>
          </a:prstGeom>
          <a:noFill/>
          <a:ln>
            <a:noFill/>
          </a:ln>
        </p:spPr>
        <p:txBody>
          <a:bodyPr anchorCtr="0" anchor="t" bIns="45700" lIns="91425" spcFirstLastPara="1" rIns="91425" wrap="square" tIns="45700">
            <a:normAutofit fontScale="92500" lnSpcReduction="20000"/>
          </a:bodyPr>
          <a:lstStyle/>
          <a:p>
            <a:pPr indent="-431800" lvl="0" marL="457200" rtl="0" algn="ctr">
              <a:lnSpc>
                <a:spcPct val="100000"/>
              </a:lnSpc>
              <a:spcBef>
                <a:spcPts val="640"/>
              </a:spcBef>
              <a:spcAft>
                <a:spcPts val="0"/>
              </a:spcAft>
              <a:buClr>
                <a:srgbClr val="888888"/>
              </a:buClr>
              <a:buSzPct val="117647"/>
              <a:buNone/>
            </a:pPr>
            <a:r>
              <a:rPr lang="en-US">
                <a:solidFill>
                  <a:schemeClr val="dk1"/>
                </a:solidFill>
              </a:rPr>
              <a:t>«Η NASA επιβεβαιώνει ότι η Γη θα βιώσει 6 ημέρες απόλυτου σκότους τον Νοέμβριο του 2025!»</a:t>
            </a:r>
            <a:endParaRPr/>
          </a:p>
          <a:p>
            <a:pPr indent="-431800" lvl="0" marL="457200" rtl="0" algn="ctr">
              <a:lnSpc>
                <a:spcPct val="100000"/>
              </a:lnSpc>
              <a:spcBef>
                <a:spcPts val="640"/>
              </a:spcBef>
              <a:spcAft>
                <a:spcPts val="0"/>
              </a:spcAft>
              <a:buClr>
                <a:srgbClr val="888888"/>
              </a:buClr>
              <a:buSzPct val="117647"/>
              <a:buNone/>
            </a:pPr>
            <a:r>
              <a:rPr lang="en-US">
                <a:solidFill>
                  <a:schemeClr val="dk1"/>
                </a:solidFill>
              </a:rPr>
              <a:t>«Το πόσιμο νερό με λεμόνι θεραπεύει τον καρκίνο, σύμφωνα με επιστήμονες.»</a:t>
            </a:r>
            <a:endParaRPr/>
          </a:p>
          <a:p>
            <a:pPr indent="-431800" lvl="0" marL="457200" rtl="0" algn="ctr">
              <a:lnSpc>
                <a:spcPct val="100000"/>
              </a:lnSpc>
              <a:spcBef>
                <a:spcPts val="640"/>
              </a:spcBef>
              <a:spcAft>
                <a:spcPts val="0"/>
              </a:spcAft>
              <a:buClr>
                <a:srgbClr val="888888"/>
              </a:buClr>
              <a:buSzPct val="117647"/>
              <a:buNone/>
            </a:pPr>
            <a:r>
              <a:rPr lang="en-US">
                <a:solidFill>
                  <a:schemeClr val="dk1"/>
                </a:solidFill>
              </a:rPr>
              <a:t>«Ο ΟΗΕ ανακηρύσσει την πρόσβαση στο διαδίκτυο ως θεμελιώδες ανθρώπινο δικαίωμα.»</a:t>
            </a:r>
            <a:endParaRPr/>
          </a:p>
          <a:p>
            <a:pPr indent="-431800" lvl="0" marL="457200" rtl="0" algn="ctr">
              <a:lnSpc>
                <a:spcPct val="100000"/>
              </a:lnSpc>
              <a:spcBef>
                <a:spcPts val="640"/>
              </a:spcBef>
              <a:spcAft>
                <a:spcPts val="0"/>
              </a:spcAft>
              <a:buClr>
                <a:srgbClr val="888888"/>
              </a:buClr>
              <a:buSzPct val="117647"/>
              <a:buNone/>
            </a:pPr>
            <a:r>
              <a:rPr lang="en-US">
                <a:solidFill>
                  <a:schemeClr val="dk1"/>
                </a:solidFill>
              </a:rPr>
              <a:t>«ΕΝΤΟΠΙΣΤΗΚΕ ΣΦΑΛΜΑ: Αποκτήστε 10.000 δωρεάν V-Bucks κάνοντας κλικ σε αυτόν τον σύνδεσμο και επαληθεύοντας τον λογαριασμό σας!»</a:t>
            </a:r>
            <a:endParaRPr/>
          </a:p>
          <a:p>
            <a:pPr indent="-431800" lvl="0" marL="457200" rtl="0" algn="ctr">
              <a:lnSpc>
                <a:spcPct val="100000"/>
              </a:lnSpc>
              <a:spcBef>
                <a:spcPts val="640"/>
              </a:spcBef>
              <a:spcAft>
                <a:spcPts val="0"/>
              </a:spcAft>
              <a:buClr>
                <a:srgbClr val="888888"/>
              </a:buClr>
              <a:buSzPct val="117647"/>
              <a:buNone/>
            </a:pPr>
            <a:r>
              <a:rPr lang="en-US">
                <a:solidFill>
                  <a:schemeClr val="dk1"/>
                </a:solidFill>
              </a:rPr>
              <a:t>«Η τοποθέτηση οδοντόκρεμας στην οθόνη του κινητού σας επισκευάζει τις ρωγμές άμεσα!»</a:t>
            </a:r>
            <a:endParaRPr/>
          </a:p>
          <a:p>
            <a:pPr indent="-431800" lvl="0" marL="457200" rtl="0" algn="ctr">
              <a:lnSpc>
                <a:spcPct val="100000"/>
              </a:lnSpc>
              <a:spcBef>
                <a:spcPts val="640"/>
              </a:spcBef>
              <a:spcAft>
                <a:spcPts val="0"/>
              </a:spcAft>
              <a:buClr>
                <a:srgbClr val="888888"/>
              </a:buClr>
              <a:buSzPct val="117647"/>
              <a:buNone/>
            </a:pPr>
            <a:r>
              <a:rPr lang="en-US">
                <a:solidFill>
                  <a:schemeClr val="dk1"/>
                </a:solidFill>
              </a:rPr>
              <a:t>«Αν δεν κοινοποιήσετε αυτήν την ανάρτηση σε 10 φίλους, ο λογαριασμός σας θα διαγραφεί αύριο!»</a:t>
            </a:r>
            <a:endParaRPr/>
          </a:p>
        </p:txBody>
      </p:sp>
      <p:sp>
        <p:nvSpPr>
          <p:cNvPr id="245" name="Google Shape;245;p30"/>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46" name="Google Shape;246;p30"/>
          <p:cNvGrpSpPr/>
          <p:nvPr/>
        </p:nvGrpSpPr>
        <p:grpSpPr>
          <a:xfrm>
            <a:off x="790770" y="-112458"/>
            <a:ext cx="1427175" cy="786776"/>
            <a:chOff x="0" y="-38100"/>
            <a:chExt cx="373234" cy="205757"/>
          </a:xfrm>
        </p:grpSpPr>
        <p:sp>
          <p:nvSpPr>
            <p:cNvPr id="247" name="Google Shape;247;p30"/>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8" name="Google Shape;248;p30"/>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49" name="Google Shape;249;p30"/>
          <p:cNvGrpSpPr/>
          <p:nvPr/>
        </p:nvGrpSpPr>
        <p:grpSpPr>
          <a:xfrm>
            <a:off x="0" y="-112458"/>
            <a:ext cx="315272" cy="786776"/>
            <a:chOff x="0" y="-38100"/>
            <a:chExt cx="82450" cy="205757"/>
          </a:xfrm>
        </p:grpSpPr>
        <p:sp>
          <p:nvSpPr>
            <p:cNvPr id="250" name="Google Shape;250;p30"/>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1" name="Google Shape;251;p30"/>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52" name="Google Shape;252;p30"/>
          <p:cNvGrpSpPr/>
          <p:nvPr/>
        </p:nvGrpSpPr>
        <p:grpSpPr>
          <a:xfrm>
            <a:off x="0" y="1116904"/>
            <a:ext cx="503883" cy="1931922"/>
            <a:chOff x="0" y="-38100"/>
            <a:chExt cx="131775" cy="505235"/>
          </a:xfrm>
        </p:grpSpPr>
        <p:sp>
          <p:nvSpPr>
            <p:cNvPr id="253" name="Google Shape;253;p30"/>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4" name="Google Shape;254;p30"/>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255" name="Google Shape;255;p30"/>
          <p:cNvPicPr preferRelativeResize="0"/>
          <p:nvPr/>
        </p:nvPicPr>
        <p:blipFill rotWithShape="1">
          <a:blip r:embed="rId4">
            <a:alphaModFix/>
          </a:blip>
          <a:srcRect b="0" l="0" r="0" t="0"/>
          <a:stretch/>
        </p:blipFill>
        <p:spPr>
          <a:xfrm>
            <a:off x="207276" y="5683735"/>
            <a:ext cx="4972332" cy="2796877"/>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9" name="Shape 259"/>
        <p:cNvGrpSpPr/>
        <p:nvPr/>
      </p:nvGrpSpPr>
      <p:grpSpPr>
        <a:xfrm>
          <a:off x="0" y="0"/>
          <a:ext cx="0" cy="0"/>
          <a:chOff x="0" y="0"/>
          <a:chExt cx="0" cy="0"/>
        </a:xfrm>
      </p:grpSpPr>
      <p:sp>
        <p:nvSpPr>
          <p:cNvPr id="260" name="Google Shape;260;p31"/>
          <p:cNvSpPr txBox="1"/>
          <p:nvPr>
            <p:ph idx="4294967295" type="title"/>
          </p:nvPr>
        </p:nvSpPr>
        <p:spPr>
          <a:xfrm>
            <a:off x="0" y="214313"/>
            <a:ext cx="13512800" cy="1203325"/>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100000"/>
              </a:lnSpc>
              <a:spcBef>
                <a:spcPts val="0"/>
              </a:spcBef>
              <a:spcAft>
                <a:spcPts val="0"/>
              </a:spcAft>
              <a:buSzPct val="123459"/>
              <a:buNone/>
            </a:pPr>
            <a:r>
              <a:rPr lang="en-US">
                <a:latin typeface="Calibri"/>
                <a:ea typeface="Calibri"/>
                <a:cs typeface="Calibri"/>
                <a:sym typeface="Calibri"/>
              </a:rPr>
              <a:t>Αποπληροφόρηση/Παραπληροφόρηση/Κακή πληροφόρηση</a:t>
            </a:r>
            <a:endParaRPr>
              <a:latin typeface="Calibri"/>
              <a:ea typeface="Calibri"/>
              <a:cs typeface="Calibri"/>
              <a:sym typeface="Calibri"/>
            </a:endParaRPr>
          </a:p>
        </p:txBody>
      </p:sp>
      <p:sp>
        <p:nvSpPr>
          <p:cNvPr id="261" name="Google Shape;261;p31"/>
          <p:cNvSpPr/>
          <p:nvPr/>
        </p:nvSpPr>
        <p:spPr>
          <a:xfrm>
            <a:off x="5965949" y="1391819"/>
            <a:ext cx="6079361" cy="4171320"/>
          </a:xfrm>
          <a:prstGeom prst="roundRect">
            <a:avLst>
              <a:gd fmla="val 3435"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262" name="Google Shape;262;p31"/>
          <p:cNvSpPr/>
          <p:nvPr/>
        </p:nvSpPr>
        <p:spPr>
          <a:xfrm>
            <a:off x="6221392" y="1536978"/>
            <a:ext cx="5538807" cy="574004"/>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rgbClr val="FFFFFF"/>
                </a:solidFill>
                <a:latin typeface="Calibri"/>
                <a:ea typeface="Calibri"/>
                <a:cs typeface="Calibri"/>
                <a:sym typeface="Calibri"/>
              </a:rPr>
              <a:t>Αποπληροφόρηση  -Misinformation</a:t>
            </a:r>
            <a:endParaRPr b="0" i="0" sz="3200" u="none" cap="none" strike="noStrike">
              <a:solidFill>
                <a:srgbClr val="000000"/>
              </a:solidFill>
              <a:latin typeface="Calibri"/>
              <a:ea typeface="Calibri"/>
              <a:cs typeface="Calibri"/>
              <a:sym typeface="Calibri"/>
            </a:endParaRPr>
          </a:p>
        </p:txBody>
      </p:sp>
      <p:sp>
        <p:nvSpPr>
          <p:cNvPr id="263" name="Google Shape;263;p31"/>
          <p:cNvSpPr/>
          <p:nvPr/>
        </p:nvSpPr>
        <p:spPr>
          <a:xfrm>
            <a:off x="6221392" y="2595144"/>
            <a:ext cx="5028987" cy="2728718"/>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FFFFFF"/>
                </a:solidFill>
                <a:latin typeface="Calibri"/>
                <a:ea typeface="Calibri"/>
                <a:cs typeface="Calibri"/>
                <a:sym typeface="Calibri"/>
              </a:rPr>
              <a:t>Λανθασμένη πληροφόρηση που διαδίδεται χωρίς επιβλαβή πρόθεση. Συχνά κοινοποιείται από καλοπροαίρετα άτομα που πιστεύουν ότι είναι αληθινή.</a:t>
            </a:r>
            <a:endParaRPr b="0" i="0" sz="3200" u="none" cap="none" strike="noStrike">
              <a:solidFill>
                <a:srgbClr val="000000"/>
              </a:solidFill>
              <a:latin typeface="Calibri"/>
              <a:ea typeface="Calibri"/>
              <a:cs typeface="Calibri"/>
              <a:sym typeface="Calibri"/>
            </a:endParaRPr>
          </a:p>
        </p:txBody>
      </p:sp>
      <p:sp>
        <p:nvSpPr>
          <p:cNvPr id="264" name="Google Shape;264;p31"/>
          <p:cNvSpPr/>
          <p:nvPr/>
        </p:nvSpPr>
        <p:spPr>
          <a:xfrm>
            <a:off x="12444099" y="1421366"/>
            <a:ext cx="5576130" cy="4486448"/>
          </a:xfrm>
          <a:prstGeom prst="roundRect">
            <a:avLst>
              <a:gd fmla="val 3435"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265" name="Google Shape;265;p31"/>
          <p:cNvSpPr/>
          <p:nvPr/>
        </p:nvSpPr>
        <p:spPr>
          <a:xfrm>
            <a:off x="12726325" y="1497884"/>
            <a:ext cx="4165590" cy="532852"/>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rgbClr val="FFFFFF"/>
                </a:solidFill>
                <a:latin typeface="Calibri"/>
                <a:ea typeface="Calibri"/>
                <a:cs typeface="Calibri"/>
                <a:sym typeface="Calibri"/>
              </a:rPr>
              <a:t>Παραπληροφόρηση- Disinformation</a:t>
            </a:r>
            <a:endParaRPr b="0" i="0" sz="3200" u="none" cap="none" strike="noStrike">
              <a:solidFill>
                <a:srgbClr val="000000"/>
              </a:solidFill>
              <a:latin typeface="Calibri"/>
              <a:ea typeface="Calibri"/>
              <a:cs typeface="Calibri"/>
              <a:sym typeface="Calibri"/>
            </a:endParaRPr>
          </a:p>
        </p:txBody>
      </p:sp>
      <p:sp>
        <p:nvSpPr>
          <p:cNvPr id="266" name="Google Shape;266;p31"/>
          <p:cNvSpPr/>
          <p:nvPr/>
        </p:nvSpPr>
        <p:spPr>
          <a:xfrm>
            <a:off x="12564135" y="2523176"/>
            <a:ext cx="5436156" cy="2728718"/>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FFFFFF"/>
                </a:solidFill>
                <a:latin typeface="Calibri"/>
                <a:ea typeface="Calibri"/>
                <a:cs typeface="Calibri"/>
                <a:sym typeface="Calibri"/>
              </a:rPr>
              <a:t>Ψευδείς πληροφορίες που διαδίδονται σκόπιμα με σκοπό την παραπλάνηση. Δημιουργούνται με στόχο να προκαλέσουν βλάβη ή να εξυπηρετήσουν συγκεκριμένη ατζέντα.</a:t>
            </a:r>
            <a:endParaRPr b="0" i="0" sz="3200" u="none" cap="none" strike="noStrike">
              <a:solidFill>
                <a:srgbClr val="000000"/>
              </a:solidFill>
              <a:latin typeface="Calibri"/>
              <a:ea typeface="Calibri"/>
              <a:cs typeface="Calibri"/>
              <a:sym typeface="Calibri"/>
            </a:endParaRPr>
          </a:p>
        </p:txBody>
      </p:sp>
      <p:sp>
        <p:nvSpPr>
          <p:cNvPr id="267" name="Google Shape;267;p31"/>
          <p:cNvSpPr/>
          <p:nvPr/>
        </p:nvSpPr>
        <p:spPr>
          <a:xfrm>
            <a:off x="6340132" y="6809180"/>
            <a:ext cx="11008068" cy="3263507"/>
          </a:xfrm>
          <a:prstGeom prst="roundRect">
            <a:avLst>
              <a:gd fmla="val 5654"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268" name="Google Shape;268;p31"/>
          <p:cNvSpPr/>
          <p:nvPr/>
        </p:nvSpPr>
        <p:spPr>
          <a:xfrm>
            <a:off x="6928508" y="6779999"/>
            <a:ext cx="6584292" cy="275294"/>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rgbClr val="FFFFFF"/>
                </a:solidFill>
                <a:latin typeface="Calibri"/>
                <a:ea typeface="Calibri"/>
                <a:cs typeface="Calibri"/>
                <a:sym typeface="Calibri"/>
              </a:rPr>
              <a:t>Κακή Πληροφόρηση (Malinformation)</a:t>
            </a:r>
            <a:endParaRPr b="0" i="0" sz="3200" u="none" cap="none" strike="noStrike">
              <a:solidFill>
                <a:srgbClr val="000000"/>
              </a:solidFill>
              <a:latin typeface="Calibri"/>
              <a:ea typeface="Calibri"/>
              <a:cs typeface="Calibri"/>
              <a:sym typeface="Calibri"/>
            </a:endParaRPr>
          </a:p>
        </p:txBody>
      </p:sp>
      <p:sp>
        <p:nvSpPr>
          <p:cNvPr id="269" name="Google Shape;269;p31"/>
          <p:cNvSpPr/>
          <p:nvPr/>
        </p:nvSpPr>
        <p:spPr>
          <a:xfrm>
            <a:off x="6774188" y="7565251"/>
            <a:ext cx="9972019" cy="1514477"/>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FFFFFF"/>
                </a:solidFill>
                <a:latin typeface="Calibri"/>
                <a:ea typeface="Calibri"/>
                <a:cs typeface="Calibri"/>
                <a:sym typeface="Calibri"/>
              </a:rPr>
              <a:t>Πληροφορίες που βασίζονται στην αλήθεια (αν και ενδέχεται να είναι υπερβολικές ή να παρουσιάζονται εκτός πλαισίου), αλλά κοινοποιούνται με πρόθεση να επιτεθούν σε μια ιδέα, ένα άτομο, έναν οργανισμό, μια ομάδα, μια χώρα ή άλλη οντότητα.</a:t>
            </a:r>
            <a:endParaRPr b="0" i="0" sz="3200" u="none" cap="none" strike="noStrike">
              <a:solidFill>
                <a:srgbClr val="000000"/>
              </a:solidFill>
              <a:latin typeface="Calibri"/>
              <a:ea typeface="Calibri"/>
              <a:cs typeface="Calibri"/>
              <a:sym typeface="Calibri"/>
            </a:endParaRPr>
          </a:p>
        </p:txBody>
      </p:sp>
      <p:pic>
        <p:nvPicPr>
          <p:cNvPr descr="preencoded.png" id="270" name="Google Shape;270;p31"/>
          <p:cNvPicPr preferRelativeResize="0"/>
          <p:nvPr/>
        </p:nvPicPr>
        <p:blipFill rotWithShape="1">
          <a:blip r:embed="rId3">
            <a:alphaModFix/>
          </a:blip>
          <a:srcRect b="0" l="0" r="0" t="0"/>
          <a:stretch/>
        </p:blipFill>
        <p:spPr>
          <a:xfrm>
            <a:off x="37270" y="1662450"/>
            <a:ext cx="5576130" cy="8624549"/>
          </a:xfrm>
          <a:prstGeom prst="rect">
            <a:avLst/>
          </a:prstGeom>
          <a:noFill/>
          <a:ln>
            <a:noFill/>
          </a:ln>
        </p:spPr>
      </p:pic>
      <p:sp>
        <p:nvSpPr>
          <p:cNvPr id="271" name="Google Shape;271;p31"/>
          <p:cNvSpPr/>
          <p:nvPr/>
        </p:nvSpPr>
        <p:spPr>
          <a:xfrm>
            <a:off x="14478926" y="204506"/>
            <a:ext cx="3521366" cy="1408249"/>
          </a:xfrm>
          <a:custGeom>
            <a:rect b="b" l="l" r="r" t="t"/>
            <a:pathLst>
              <a:path extrusionOk="0" h="1408249" w="3521366">
                <a:moveTo>
                  <a:pt x="0" y="0"/>
                </a:moveTo>
                <a:lnTo>
                  <a:pt x="3521366" y="0"/>
                </a:lnTo>
                <a:lnTo>
                  <a:pt x="3521366" y="1408249"/>
                </a:lnTo>
                <a:lnTo>
                  <a:pt x="0" y="1408249"/>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2006-08-16T00:00:00Z</dcterms:created>
  <dc:creator>Kyriakos Demetriou;Christiana Karousiou</dc:creator>
</cp:coreProperties>
</file>